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6" r:id="rId4"/>
  </p:sldMasterIdLst>
  <p:notesMasterIdLst>
    <p:notesMasterId r:id="rId39"/>
  </p:notesMasterIdLst>
  <p:sldIdLst>
    <p:sldId id="256" r:id="rId5"/>
    <p:sldId id="327" r:id="rId6"/>
    <p:sldId id="258" r:id="rId7"/>
    <p:sldId id="259" r:id="rId8"/>
    <p:sldId id="314" r:id="rId9"/>
    <p:sldId id="331" r:id="rId10"/>
    <p:sldId id="491" r:id="rId11"/>
    <p:sldId id="333" r:id="rId12"/>
    <p:sldId id="489" r:id="rId13"/>
    <p:sldId id="276" r:id="rId14"/>
    <p:sldId id="281" r:id="rId15"/>
    <p:sldId id="282" r:id="rId16"/>
    <p:sldId id="323" r:id="rId17"/>
    <p:sldId id="324" r:id="rId18"/>
    <p:sldId id="325" r:id="rId19"/>
    <p:sldId id="326" r:id="rId20"/>
    <p:sldId id="316" r:id="rId21"/>
    <p:sldId id="317" r:id="rId22"/>
    <p:sldId id="318" r:id="rId23"/>
    <p:sldId id="329" r:id="rId24"/>
    <p:sldId id="309" r:id="rId25"/>
    <p:sldId id="265" r:id="rId26"/>
    <p:sldId id="315" r:id="rId27"/>
    <p:sldId id="493" r:id="rId28"/>
    <p:sldId id="494" r:id="rId29"/>
    <p:sldId id="319" r:id="rId30"/>
    <p:sldId id="328" r:id="rId31"/>
    <p:sldId id="320" r:id="rId32"/>
    <p:sldId id="322" r:id="rId33"/>
    <p:sldId id="311" r:id="rId34"/>
    <p:sldId id="312" r:id="rId35"/>
    <p:sldId id="273" r:id="rId36"/>
    <p:sldId id="490" r:id="rId37"/>
    <p:sldId id="332" r:id="rId38"/>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isplyed on entry" id="{554D5BC4-BD77-4266-BEF6-2CFBAA666B3F}">
          <p14:sldIdLst>
            <p14:sldId id="256"/>
          </p14:sldIdLst>
        </p14:section>
        <p14:section name="Agnes" id="{6AF4EE9D-D9F6-4B12-807F-B98EDBB8F680}">
          <p14:sldIdLst>
            <p14:sldId id="327"/>
            <p14:sldId id="258"/>
            <p14:sldId id="259"/>
            <p14:sldId id="314"/>
            <p14:sldId id="331"/>
            <p14:sldId id="491"/>
          </p14:sldIdLst>
        </p14:section>
        <p14:section name="Emma" id="{48A43F7E-F6E6-4EBC-98CE-C079E5F2B9BE}">
          <p14:sldIdLst>
            <p14:sldId id="333"/>
            <p14:sldId id="489"/>
            <p14:sldId id="276"/>
            <p14:sldId id="281"/>
            <p14:sldId id="282"/>
          </p14:sldIdLst>
        </p14:section>
        <p14:section name="Andy" id="{53571521-00CB-4744-8483-8AA61FB9F4DE}">
          <p14:sldIdLst>
            <p14:sldId id="323"/>
            <p14:sldId id="324"/>
            <p14:sldId id="325"/>
            <p14:sldId id="326"/>
            <p14:sldId id="316"/>
            <p14:sldId id="317"/>
            <p14:sldId id="318"/>
          </p14:sldIdLst>
        </p14:section>
        <p14:section name="Jane" id="{11AE5741-3009-4EA5-9A3B-D854FD4A9ED7}">
          <p14:sldIdLst>
            <p14:sldId id="329"/>
            <p14:sldId id="309"/>
            <p14:sldId id="265"/>
            <p14:sldId id="315"/>
            <p14:sldId id="493"/>
            <p14:sldId id="494"/>
          </p14:sldIdLst>
        </p14:section>
        <p14:section name="Form Tutors" id="{2EA99279-863C-4D51-AF91-F031F745E035}">
          <p14:sldIdLst>
            <p14:sldId id="319"/>
            <p14:sldId id="328"/>
            <p14:sldId id="320"/>
            <p14:sldId id="322"/>
            <p14:sldId id="311"/>
            <p14:sldId id="312"/>
            <p14:sldId id="273"/>
            <p14:sldId id="490"/>
            <p14:sldId id="33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5ADF3B-74F2-4FD6-80A0-B3F224368FB1}" v="18" dt="2024-06-27T15:34:07.367"/>
    <p1510:client id="{7028A83E-BAED-C676-D02C-D5431E33BAAF}" v="1" dt="2024-06-28T07:34:22.537"/>
    <p1510:client id="{720BC38E-69F3-47D5-B4A2-39126E00EAFB}" v="55" dt="2024-06-28T07:08:17.581"/>
    <p1510:client id="{B992D2FC-8982-4B33-9A30-2D477A752432}" v="1" dt="2024-06-27T12:29:36.463"/>
    <p1510:client id="{F381F1B4-24D3-44AE-B0B1-08387F9A91E0}" v="5" dt="2024-06-26T15:41:54.0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77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29DDDFB6-60E3-4E15-B0F1-964E81439A17}" type="datetimeFigureOut">
              <a:rPr lang="en-GB" smtClean="0"/>
              <a:t>28/06/2024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47767DD5-FC27-4D9F-B684-81B21904E654}" type="slidenum">
              <a:rPr lang="en-GB" smtClean="0"/>
              <a:t>‹#›</a:t>
            </a:fld>
            <a:endParaRPr lang="en-GB"/>
          </a:p>
        </p:txBody>
      </p:sp>
    </p:spTree>
    <p:extLst>
      <p:ext uri="{BB962C8B-B14F-4D97-AF65-F5344CB8AC3E}">
        <p14:creationId xmlns:p14="http://schemas.microsoft.com/office/powerpoint/2010/main" val="2584836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1346200"/>
            <a:ext cx="6469062" cy="3640138"/>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9D68E5-D890-4D65-A263-8E931B71052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71732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1346200"/>
            <a:ext cx="6469062" cy="3640138"/>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9D68E5-D890-4D65-A263-8E931B71052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84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1346200"/>
            <a:ext cx="6469062" cy="3640138"/>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D9D68E5-D890-4D65-A263-8E931B710522}"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74486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4938" y="1346200"/>
            <a:ext cx="6469062" cy="3640138"/>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D9D68E5-D890-4D65-A263-8E931B710522}" type="slidenum">
              <a:rPr lang="en-GB" smtClean="0"/>
              <a:t>22</a:t>
            </a:fld>
            <a:endParaRPr lang="en-GB"/>
          </a:p>
        </p:txBody>
      </p:sp>
    </p:spTree>
    <p:extLst>
      <p:ext uri="{BB962C8B-B14F-4D97-AF65-F5344CB8AC3E}">
        <p14:creationId xmlns:p14="http://schemas.microsoft.com/office/powerpoint/2010/main" val="229881423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8EECE70-3237-4C4C-8E8D-330685E7EDC5}" type="datetimeFigureOut">
              <a:rPr lang="en-GB" smtClean="0"/>
              <a:t>28/06/2024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264101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ECE70-3237-4C4C-8E8D-330685E7EDC5}" type="datetimeFigureOut">
              <a:rPr lang="en-GB" smtClean="0"/>
              <a:t>28/06/2024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3014718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8EECE70-3237-4C4C-8E8D-330685E7EDC5}" type="datetimeFigureOut">
              <a:rPr lang="en-GB" smtClean="0"/>
              <a:t>28/06/2024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1407005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EECE70-3237-4C4C-8E8D-330685E7EDC5}" type="datetimeFigureOut">
              <a:rPr lang="en-GB" smtClean="0"/>
              <a:t>28/06/2024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1001528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EECE70-3237-4C4C-8E8D-330685E7EDC5}" type="datetimeFigureOut">
              <a:rPr lang="en-GB" smtClean="0"/>
              <a:t>28/06/2024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1370158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EECE70-3237-4C4C-8E8D-330685E7EDC5}" type="datetimeFigureOut">
              <a:rPr lang="en-GB" smtClean="0"/>
              <a:t>28/06/2024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1541459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08EECE70-3237-4C4C-8E8D-330685E7EDC5}" type="datetimeFigureOut">
              <a:rPr lang="en-GB" smtClean="0"/>
              <a:t>28/06/2024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2834221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EECE70-3237-4C4C-8E8D-330685E7EDC5}" type="datetimeFigureOut">
              <a:rPr lang="en-GB" smtClean="0"/>
              <a:t>28/06/2024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2178057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EECE70-3237-4C4C-8E8D-330685E7EDC5}" type="datetimeFigureOut">
              <a:rPr lang="en-GB" smtClean="0"/>
              <a:t>28/06/2024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387943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EECE70-3237-4C4C-8E8D-330685E7EDC5}" type="datetimeFigureOut">
              <a:rPr lang="en-GB" smtClean="0"/>
              <a:t>28/06/2024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4337196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EECE70-3237-4C4C-8E8D-330685E7EDC5}" type="datetimeFigureOut">
              <a:rPr lang="en-GB" smtClean="0"/>
              <a:t>28/06/2024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2076043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EECE70-3237-4C4C-8E8D-330685E7EDC5}" type="datetimeFigureOut">
              <a:rPr lang="en-GB" smtClean="0"/>
              <a:t>28/06/2024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CBE2F96F-4D2D-4C50-B371-9813F4275190}"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a:solidFill>
                  <a:schemeClr val="tx1"/>
                </a:solidFill>
                <a:effectLst/>
              </a:rPr>
              <a:t>”</a:t>
            </a:r>
          </a:p>
        </p:txBody>
      </p:sp>
    </p:spTree>
    <p:extLst>
      <p:ext uri="{BB962C8B-B14F-4D97-AF65-F5344CB8AC3E}">
        <p14:creationId xmlns:p14="http://schemas.microsoft.com/office/powerpoint/2010/main" val="208560188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8EECE70-3237-4C4C-8E8D-330685E7EDC5}" type="datetimeFigureOut">
              <a:rPr lang="en-GB" smtClean="0"/>
              <a:t>28/06/2024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3885349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08EECE70-3237-4C4C-8E8D-330685E7EDC5}" type="datetimeFigureOut">
              <a:rPr lang="en-GB" smtClean="0"/>
              <a:t>28/06/2024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39124075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08EECE70-3237-4C4C-8E8D-330685E7EDC5}" type="datetimeFigureOut">
              <a:rPr lang="en-GB" smtClean="0"/>
              <a:t>28/06/2024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28194962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ECE70-3237-4C4C-8E8D-330685E7EDC5}" type="datetimeFigureOut">
              <a:rPr lang="en-GB" smtClean="0"/>
              <a:t>28/06/2024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E2F96F-4D2D-4C50-B371-9813F4275190}" type="slidenum">
              <a:rPr lang="en-GB" smtClean="0"/>
              <a:t>‹#›</a:t>
            </a:fld>
            <a:endParaRPr lang="en-GB"/>
          </a:p>
        </p:txBody>
      </p:sp>
    </p:spTree>
    <p:extLst>
      <p:ext uri="{BB962C8B-B14F-4D97-AF65-F5344CB8AC3E}">
        <p14:creationId xmlns:p14="http://schemas.microsoft.com/office/powerpoint/2010/main" val="34322716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807126" y="5936187"/>
            <a:ext cx="2743200" cy="365125"/>
          </a:xfrm>
        </p:spPr>
        <p:txBody>
          <a:bodyPr/>
          <a:lstStyle/>
          <a:p>
            <a:fld id="{08EECE70-3237-4C4C-8E8D-330685E7EDC5}" type="datetimeFigureOut">
              <a:rPr lang="en-GB" smtClean="0"/>
              <a:t>28/06/2024</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CBE2F96F-4D2D-4C50-B371-9813F4275190}" type="slidenum">
              <a:rPr lang="en-GB" smtClean="0"/>
              <a:t>‹#›</a:t>
            </a:fld>
            <a:endParaRPr lang="en-GB"/>
          </a:p>
        </p:txBody>
      </p:sp>
    </p:spTree>
    <p:extLst>
      <p:ext uri="{BB962C8B-B14F-4D97-AF65-F5344CB8AC3E}">
        <p14:creationId xmlns:p14="http://schemas.microsoft.com/office/powerpoint/2010/main" val="15770057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08EECE70-3237-4C4C-8E8D-330685E7EDC5}" type="datetimeFigureOut">
              <a:rPr lang="en-GB" smtClean="0"/>
              <a:t>28/06/2024</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CBE2F96F-4D2D-4C50-B371-9813F4275190}" type="slidenum">
              <a:rPr lang="en-GB" smtClean="0"/>
              <a:t>‹#›</a:t>
            </a:fld>
            <a:endParaRPr lang="en-GB"/>
          </a:p>
        </p:txBody>
      </p:sp>
    </p:spTree>
    <p:extLst>
      <p:ext uri="{BB962C8B-B14F-4D97-AF65-F5344CB8AC3E}">
        <p14:creationId xmlns:p14="http://schemas.microsoft.com/office/powerpoint/2010/main" val="87962526"/>
      </p:ext>
    </p:extLst>
  </p:cSld>
  <p:clrMap bg1="dk1" tx1="lt1" bg2="dk2" tx2="lt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 id="2147483933"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oudforedu.org.uk/ofsm/medway/"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169FB-7918-469E-B30B-54BBDB599E39}"/>
              </a:ext>
            </a:extLst>
          </p:cNvPr>
          <p:cNvSpPr>
            <a:spLocks noGrp="1"/>
          </p:cNvSpPr>
          <p:nvPr>
            <p:ph type="ctrTitle"/>
          </p:nvPr>
        </p:nvSpPr>
        <p:spPr>
          <a:xfrm>
            <a:off x="82378" y="2895123"/>
            <a:ext cx="8813649" cy="935947"/>
          </a:xfrm>
        </p:spPr>
        <p:txBody>
          <a:bodyPr/>
          <a:lstStyle/>
          <a:p>
            <a:r>
              <a:rPr lang="en-GB" sz="4800">
                <a:latin typeface="Segoe UI Semibold"/>
                <a:ea typeface="Cambria"/>
                <a:cs typeface="Segoe UI Semibold"/>
              </a:rPr>
              <a:t>Rainham Mark Education Trust </a:t>
            </a:r>
            <a:endParaRPr lang="en-GB" sz="4800">
              <a:latin typeface="Segoe UI Semibold" panose="020B0702040204020203" pitchFamily="34" charset="0"/>
              <a:ea typeface="Cambria" panose="02040503050406030204" pitchFamily="18" charset="0"/>
              <a:cs typeface="Segoe UI Semibold" panose="020B0702040204020203" pitchFamily="34" charset="0"/>
            </a:endParaRPr>
          </a:p>
        </p:txBody>
      </p:sp>
      <p:pic>
        <p:nvPicPr>
          <p:cNvPr id="4" name="Picture 3">
            <a:extLst>
              <a:ext uri="{FF2B5EF4-FFF2-40B4-BE49-F238E27FC236}">
                <a16:creationId xmlns:a16="http://schemas.microsoft.com/office/drawing/2014/main" id="{9F1CAFE4-D761-499E-98C1-9BD5670C7BD5}"/>
              </a:ext>
            </a:extLst>
          </p:cNvPr>
          <p:cNvPicPr>
            <a:picLocks noChangeAspect="1"/>
          </p:cNvPicPr>
          <p:nvPr/>
        </p:nvPicPr>
        <p:blipFill>
          <a:blip r:embed="rId2"/>
          <a:stretch>
            <a:fillRect/>
          </a:stretch>
        </p:blipFill>
        <p:spPr>
          <a:xfrm>
            <a:off x="9606145" y="6206140"/>
            <a:ext cx="2448560" cy="544805"/>
          </a:xfrm>
          <a:prstGeom prst="rect">
            <a:avLst/>
          </a:prstGeom>
        </p:spPr>
      </p:pic>
      <p:sp>
        <p:nvSpPr>
          <p:cNvPr id="3" name="TextBox 2">
            <a:extLst>
              <a:ext uri="{FF2B5EF4-FFF2-40B4-BE49-F238E27FC236}">
                <a16:creationId xmlns:a16="http://schemas.microsoft.com/office/drawing/2014/main" id="{3E10F6DC-D1B0-41DD-9D43-ED5D4CEBAC92}"/>
              </a:ext>
            </a:extLst>
          </p:cNvPr>
          <p:cNvSpPr txBox="1"/>
          <p:nvPr/>
        </p:nvSpPr>
        <p:spPr>
          <a:xfrm>
            <a:off x="1042648" y="475989"/>
            <a:ext cx="9449611" cy="1938992"/>
          </a:xfrm>
          <a:prstGeom prst="rect">
            <a:avLst/>
          </a:prstGeom>
          <a:solidFill>
            <a:schemeClr val="bg2">
              <a:lumMod val="40000"/>
              <a:lumOff val="60000"/>
            </a:schemeClr>
          </a:solidFill>
          <a:ln w="57150">
            <a:solidFill>
              <a:schemeClr val="bg1"/>
            </a:solidFill>
          </a:ln>
        </p:spPr>
        <p:txBody>
          <a:bodyPr wrap="square" lIns="91440" tIns="45720" rIns="91440" bIns="45720" rtlCol="0" anchor="t">
            <a:spAutoFit/>
          </a:bodyPr>
          <a:lstStyle/>
          <a:p>
            <a:pPr algn="ctr"/>
            <a:r>
              <a:rPr lang="en-GB" sz="6000">
                <a:solidFill>
                  <a:schemeClr val="bg1"/>
                </a:solidFill>
                <a:cs typeface="Calibri"/>
              </a:rPr>
              <a:t>Welcome </a:t>
            </a:r>
            <a:endParaRPr lang="en-US"/>
          </a:p>
          <a:p>
            <a:pPr algn="ctr"/>
            <a:r>
              <a:rPr lang="en-GB" sz="6000">
                <a:solidFill>
                  <a:schemeClr val="bg1"/>
                </a:solidFill>
                <a:cs typeface="Calibri"/>
              </a:rPr>
              <a:t>Thank you for choosing RMGS</a:t>
            </a:r>
          </a:p>
        </p:txBody>
      </p:sp>
      <p:sp>
        <p:nvSpPr>
          <p:cNvPr id="5" name="TextBox 4">
            <a:extLst>
              <a:ext uri="{FF2B5EF4-FFF2-40B4-BE49-F238E27FC236}">
                <a16:creationId xmlns:a16="http://schemas.microsoft.com/office/drawing/2014/main" id="{FFC18310-5E49-4FF0-84A5-7AD5EE98DE52}"/>
              </a:ext>
            </a:extLst>
          </p:cNvPr>
          <p:cNvSpPr txBox="1"/>
          <p:nvPr/>
        </p:nvSpPr>
        <p:spPr>
          <a:xfrm>
            <a:off x="1941535" y="4897677"/>
            <a:ext cx="5717014" cy="1015663"/>
          </a:xfrm>
          <a:prstGeom prst="rect">
            <a:avLst/>
          </a:prstGeom>
          <a:solidFill>
            <a:schemeClr val="bg2">
              <a:lumMod val="60000"/>
              <a:lumOff val="40000"/>
            </a:schemeClr>
          </a:solidFill>
          <a:ln w="57150">
            <a:solidFill>
              <a:schemeClr val="bg1"/>
            </a:solidFill>
          </a:ln>
        </p:spPr>
        <p:txBody>
          <a:bodyPr wrap="none" rtlCol="0">
            <a:spAutoFit/>
          </a:bodyPr>
          <a:lstStyle/>
          <a:p>
            <a:r>
              <a:rPr lang="en-GB" sz="6000">
                <a:solidFill>
                  <a:schemeClr val="bg1"/>
                </a:solidFill>
              </a:rPr>
              <a:t>Please take a seat</a:t>
            </a:r>
          </a:p>
        </p:txBody>
      </p:sp>
    </p:spTree>
    <p:extLst>
      <p:ext uri="{BB962C8B-B14F-4D97-AF65-F5344CB8AC3E}">
        <p14:creationId xmlns:p14="http://schemas.microsoft.com/office/powerpoint/2010/main" val="2877080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BCF29-8ED4-4B00-B476-33391B8C3A47}"/>
              </a:ext>
            </a:extLst>
          </p:cNvPr>
          <p:cNvSpPr>
            <a:spLocks noGrp="1"/>
          </p:cNvSpPr>
          <p:nvPr>
            <p:ph type="title"/>
          </p:nvPr>
        </p:nvSpPr>
        <p:spPr>
          <a:xfrm>
            <a:off x="580114" y="706768"/>
            <a:ext cx="9613861" cy="1080938"/>
          </a:xfrm>
        </p:spPr>
        <p:txBody>
          <a:bodyPr vert="horz" lIns="91440" tIns="45720" rIns="91440" bIns="45720" rtlCol="0" anchor="ctr">
            <a:normAutofit/>
          </a:bodyPr>
          <a:lstStyle/>
          <a:p>
            <a:r>
              <a:rPr lang="en-US"/>
              <a:t>Welcome from Mrs Hart, Headteacher</a:t>
            </a:r>
          </a:p>
        </p:txBody>
      </p:sp>
      <p:sp>
        <p:nvSpPr>
          <p:cNvPr id="7" name="Content Placeholder 6">
            <a:extLst>
              <a:ext uri="{FF2B5EF4-FFF2-40B4-BE49-F238E27FC236}">
                <a16:creationId xmlns:a16="http://schemas.microsoft.com/office/drawing/2014/main" id="{B0613A18-8FB2-E7CA-A457-F9E4E71D7EC1}"/>
              </a:ext>
            </a:extLst>
          </p:cNvPr>
          <p:cNvSpPr>
            <a:spLocks noGrp="1"/>
          </p:cNvSpPr>
          <p:nvPr>
            <p:ph idx="1"/>
          </p:nvPr>
        </p:nvSpPr>
        <p:spPr>
          <a:xfrm>
            <a:off x="4122701" y="2193341"/>
            <a:ext cx="5627613" cy="3455897"/>
          </a:xfrm>
        </p:spPr>
        <p:txBody>
          <a:bodyPr vert="horz" lIns="91440" tIns="45720" rIns="91440" bIns="45720" rtlCol="0" anchor="t">
            <a:normAutofit/>
          </a:bodyPr>
          <a:lstStyle/>
          <a:p>
            <a:pPr marL="0" indent="0">
              <a:buNone/>
            </a:pPr>
            <a:r>
              <a:rPr lang="en-US" sz="8000" i="1">
                <a:solidFill>
                  <a:schemeClr val="bg1"/>
                </a:solidFill>
              </a:rPr>
              <a:t>Developing the whole person</a:t>
            </a:r>
            <a:endParaRPr lang="en-US" sz="8000" i="1">
              <a:solidFill>
                <a:schemeClr val="bg1"/>
              </a:solidFill>
              <a:cs typeface="Calibri"/>
            </a:endParaRPr>
          </a:p>
          <a:p>
            <a:endParaRPr lang="en-US" sz="2000"/>
          </a:p>
        </p:txBody>
      </p:sp>
      <p:pic>
        <p:nvPicPr>
          <p:cNvPr id="1026" name="Picture 2" descr="https://www.rmet.org/_site/data/files/images/auto_upload/8FD0FF4770D47F582AE68F8BAE31011D.png">
            <a:extLst>
              <a:ext uri="{FF2B5EF4-FFF2-40B4-BE49-F238E27FC236}">
                <a16:creationId xmlns:a16="http://schemas.microsoft.com/office/drawing/2014/main" id="{7ACD8CCE-F424-4F9B-B689-9041BD06CD7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50054" y="1958840"/>
            <a:ext cx="3628631" cy="491438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FDF86C62-4CF5-4331-8240-735E1E8E5CFC}"/>
              </a:ext>
            </a:extLst>
          </p:cNvPr>
          <p:cNvPicPr>
            <a:picLocks noChangeAspect="1"/>
          </p:cNvPicPr>
          <p:nvPr/>
        </p:nvPicPr>
        <p:blipFill>
          <a:blip r:embed="rId3"/>
          <a:stretch>
            <a:fillRect/>
          </a:stretch>
        </p:blipFill>
        <p:spPr>
          <a:xfrm>
            <a:off x="9370532" y="3873242"/>
            <a:ext cx="2359530" cy="524995"/>
          </a:xfrm>
          <a:prstGeom prst="rect">
            <a:avLst/>
          </a:prstGeom>
        </p:spPr>
      </p:pic>
      <p:pic>
        <p:nvPicPr>
          <p:cNvPr id="4" name="Picture 3">
            <a:extLst>
              <a:ext uri="{FF2B5EF4-FFF2-40B4-BE49-F238E27FC236}">
                <a16:creationId xmlns:a16="http://schemas.microsoft.com/office/drawing/2014/main" id="{8919FD30-BD37-4843-8B52-54552C5A594C}"/>
              </a:ext>
            </a:extLst>
          </p:cNvPr>
          <p:cNvPicPr>
            <a:picLocks noChangeAspect="1"/>
          </p:cNvPicPr>
          <p:nvPr/>
        </p:nvPicPr>
        <p:blipFill>
          <a:blip r:embed="rId4"/>
          <a:stretch>
            <a:fillRect/>
          </a:stretch>
        </p:blipFill>
        <p:spPr>
          <a:xfrm>
            <a:off x="915016" y="2274282"/>
            <a:ext cx="3722914" cy="3722914"/>
          </a:xfrm>
          <a:prstGeom prst="rect">
            <a:avLst/>
          </a:prstGeom>
        </p:spPr>
      </p:pic>
      <p:pic>
        <p:nvPicPr>
          <p:cNvPr id="6" name="Picture 5">
            <a:extLst>
              <a:ext uri="{FF2B5EF4-FFF2-40B4-BE49-F238E27FC236}">
                <a16:creationId xmlns:a16="http://schemas.microsoft.com/office/drawing/2014/main" id="{4B2015B2-C0FD-4201-B555-F0C2161E7F40}"/>
              </a:ext>
            </a:extLst>
          </p:cNvPr>
          <p:cNvPicPr>
            <a:picLocks noChangeAspect="1"/>
          </p:cNvPicPr>
          <p:nvPr/>
        </p:nvPicPr>
        <p:blipFill>
          <a:blip r:embed="rId5"/>
          <a:stretch>
            <a:fillRect/>
          </a:stretch>
        </p:blipFill>
        <p:spPr>
          <a:xfrm>
            <a:off x="7710331" y="1958840"/>
            <a:ext cx="4079966" cy="4079966"/>
          </a:xfrm>
          <a:prstGeom prst="rect">
            <a:avLst/>
          </a:prstGeom>
        </p:spPr>
      </p:pic>
    </p:spTree>
    <p:extLst>
      <p:ext uri="{BB962C8B-B14F-4D97-AF65-F5344CB8AC3E}">
        <p14:creationId xmlns:p14="http://schemas.microsoft.com/office/powerpoint/2010/main" val="353385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FBCF29-8ED4-4B00-B476-33391B8C3A47}"/>
              </a:ext>
            </a:extLst>
          </p:cNvPr>
          <p:cNvSpPr>
            <a:spLocks noGrp="1"/>
          </p:cNvSpPr>
          <p:nvPr>
            <p:ph type="title"/>
          </p:nvPr>
        </p:nvSpPr>
        <p:spPr>
          <a:xfrm>
            <a:off x="680320" y="753228"/>
            <a:ext cx="8734135" cy="1080938"/>
          </a:xfrm>
        </p:spPr>
        <p:txBody>
          <a:bodyPr vert="horz" lIns="91440" tIns="45720" rIns="91440" bIns="45720" rtlCol="0" anchor="ctr">
            <a:normAutofit/>
          </a:bodyPr>
          <a:lstStyle/>
          <a:p>
            <a:r>
              <a:rPr lang="en-US"/>
              <a:t>Welcome from Mrs Hart, Headteacher</a:t>
            </a:r>
          </a:p>
        </p:txBody>
      </p:sp>
      <p:sp>
        <p:nvSpPr>
          <p:cNvPr id="7" name="Content Placeholder 6">
            <a:extLst>
              <a:ext uri="{FF2B5EF4-FFF2-40B4-BE49-F238E27FC236}">
                <a16:creationId xmlns:a16="http://schemas.microsoft.com/office/drawing/2014/main" id="{353A6D9F-BC85-1346-E847-C76C0C7BB1A0}"/>
              </a:ext>
            </a:extLst>
          </p:cNvPr>
          <p:cNvSpPr>
            <a:spLocks noGrp="1"/>
          </p:cNvSpPr>
          <p:nvPr>
            <p:ph idx="1"/>
          </p:nvPr>
        </p:nvSpPr>
        <p:spPr>
          <a:xfrm>
            <a:off x="680321" y="2336872"/>
            <a:ext cx="6423211" cy="4289395"/>
          </a:xfrm>
        </p:spPr>
        <p:txBody>
          <a:bodyPr vert="horz" lIns="91440" tIns="45720" rIns="91440" bIns="45720" rtlCol="0" anchor="t">
            <a:normAutofit fontScale="85000" lnSpcReduction="20000"/>
          </a:bodyPr>
          <a:lstStyle/>
          <a:p>
            <a:r>
              <a:rPr lang="en-US" sz="6000" i="1">
                <a:solidFill>
                  <a:schemeClr val="bg1"/>
                </a:solidFill>
              </a:rPr>
              <a:t>Our core purpose is to cultivate wisdom, character and strength in students so they can understand, celebrate and shape the world in which they live.</a:t>
            </a:r>
          </a:p>
          <a:p>
            <a:endParaRPr lang="en-US" sz="2000"/>
          </a:p>
        </p:txBody>
      </p:sp>
      <p:pic>
        <p:nvPicPr>
          <p:cNvPr id="5" name="Picture 4">
            <a:extLst>
              <a:ext uri="{FF2B5EF4-FFF2-40B4-BE49-F238E27FC236}">
                <a16:creationId xmlns:a16="http://schemas.microsoft.com/office/drawing/2014/main" id="{FDF86C62-4CF5-4331-8240-735E1E8E5CFC}"/>
              </a:ext>
            </a:extLst>
          </p:cNvPr>
          <p:cNvPicPr>
            <a:picLocks noChangeAspect="1"/>
          </p:cNvPicPr>
          <p:nvPr/>
        </p:nvPicPr>
        <p:blipFill>
          <a:blip r:embed="rId2"/>
          <a:stretch>
            <a:fillRect/>
          </a:stretch>
        </p:blipFill>
        <p:spPr>
          <a:xfrm>
            <a:off x="8188212" y="2520416"/>
            <a:ext cx="3360531" cy="747717"/>
          </a:xfrm>
          <a:prstGeom prst="rect">
            <a:avLst/>
          </a:prstGeom>
        </p:spPr>
      </p:pic>
    </p:spTree>
    <p:extLst>
      <p:ext uri="{BB962C8B-B14F-4D97-AF65-F5344CB8AC3E}">
        <p14:creationId xmlns:p14="http://schemas.microsoft.com/office/powerpoint/2010/main" val="674806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6000"/>
                <a:shade val="100000"/>
                <a:hueMod val="270000"/>
                <a:satMod val="200000"/>
                <a:lumMod val="128000"/>
              </a:schemeClr>
            </a:gs>
            <a:gs pos="50000">
              <a:schemeClr val="bg2">
                <a:shade val="100000"/>
                <a:hueMod val="100000"/>
                <a:satMod val="110000"/>
                <a:lumMod val="130000"/>
              </a:schemeClr>
            </a:gs>
            <a:gs pos="100000">
              <a:schemeClr val="bg2">
                <a:shade val="78000"/>
                <a:hueMod val="44000"/>
                <a:satMod val="200000"/>
                <a:lumMod val="69000"/>
              </a:schemeClr>
            </a:gs>
          </a:gsLst>
          <a:lin ang="2520000" scaled="0"/>
        </a:gra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42473746-93F6-446E-8FE1-D2D80EE7FE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176" y="0"/>
            <a:ext cx="12192000" cy="6858001"/>
            <a:chOff x="-3176" y="0"/>
            <a:chExt cx="12192000" cy="6858001"/>
          </a:xfrm>
        </p:grpSpPr>
        <p:sp useBgFill="1">
          <p:nvSpPr>
            <p:cNvPr id="19" name="Rectangle 18">
              <a:extLst>
                <a:ext uri="{FF2B5EF4-FFF2-40B4-BE49-F238E27FC236}">
                  <a16:creationId xmlns:a16="http://schemas.microsoft.com/office/drawing/2014/main" id="{CE7759D1-6E78-4433-99CE-74FE7DEBF1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8882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pic>
          <p:nvPicPr>
            <p:cNvPr id="20" name="Picture 19">
              <a:extLst>
                <a:ext uri="{FF2B5EF4-FFF2-40B4-BE49-F238E27FC236}">
                  <a16:creationId xmlns:a16="http://schemas.microsoft.com/office/drawing/2014/main" id="{B3D36ACC-2755-44AA-850E-CB2DD94A71C0}"/>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2">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grpSp>
      <p:sp>
        <p:nvSpPr>
          <p:cNvPr id="22" name="Rectangle 21">
            <a:extLst>
              <a:ext uri="{FF2B5EF4-FFF2-40B4-BE49-F238E27FC236}">
                <a16:creationId xmlns:a16="http://schemas.microsoft.com/office/drawing/2014/main" id="{46E384FF-15B1-4D29-BF85-B6C698743C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0979" y="1"/>
            <a:ext cx="4641022" cy="6857999"/>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a:ea typeface="+mn-ea"/>
              <a:cs typeface="+mn-cs"/>
            </a:endParaRPr>
          </a:p>
        </p:txBody>
      </p:sp>
      <p:sp>
        <p:nvSpPr>
          <p:cNvPr id="24" name="Rectangle 23">
            <a:extLst>
              <a:ext uri="{FF2B5EF4-FFF2-40B4-BE49-F238E27FC236}">
                <a16:creationId xmlns:a16="http://schemas.microsoft.com/office/drawing/2014/main" id="{2FF65D57-8913-4B7E-8D1B-A9E1724EB2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796704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CFBCF29-8ED4-4B00-B476-33391B8C3A47}"/>
              </a:ext>
            </a:extLst>
          </p:cNvPr>
          <p:cNvSpPr>
            <a:spLocks noGrp="1"/>
          </p:cNvSpPr>
          <p:nvPr>
            <p:ph type="title"/>
          </p:nvPr>
        </p:nvSpPr>
        <p:spPr>
          <a:xfrm>
            <a:off x="680321" y="753228"/>
            <a:ext cx="7087552" cy="1080938"/>
          </a:xfrm>
        </p:spPr>
        <p:txBody>
          <a:bodyPr vert="horz" lIns="91440" tIns="45720" rIns="91440" bIns="45720" rtlCol="0" anchor="ctr">
            <a:normAutofit/>
          </a:bodyPr>
          <a:lstStyle/>
          <a:p>
            <a:r>
              <a:rPr lang="en-US"/>
              <a:t>Welcome from Mrs Hart, Headteacher</a:t>
            </a:r>
          </a:p>
        </p:txBody>
      </p:sp>
      <p:pic>
        <p:nvPicPr>
          <p:cNvPr id="26" name="Picture 25">
            <a:extLst>
              <a:ext uri="{FF2B5EF4-FFF2-40B4-BE49-F238E27FC236}">
                <a16:creationId xmlns:a16="http://schemas.microsoft.com/office/drawing/2014/main" id="{0FDCA9DA-1C97-4C8D-BFA2-B1E6B34206D2}"/>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 y="1970240"/>
            <a:ext cx="7967048" cy="321164"/>
          </a:xfrm>
          <a:prstGeom prst="rect">
            <a:avLst/>
          </a:prstGeom>
        </p:spPr>
      </p:pic>
      <p:sp>
        <p:nvSpPr>
          <p:cNvPr id="7" name="Content Placeholder 6">
            <a:extLst>
              <a:ext uri="{FF2B5EF4-FFF2-40B4-BE49-F238E27FC236}">
                <a16:creationId xmlns:a16="http://schemas.microsoft.com/office/drawing/2014/main" id="{353A6D9F-BC85-1346-E847-C76C0C7BB1A0}"/>
              </a:ext>
            </a:extLst>
          </p:cNvPr>
          <p:cNvSpPr>
            <a:spLocks noGrp="1"/>
          </p:cNvSpPr>
          <p:nvPr>
            <p:ph idx="1"/>
          </p:nvPr>
        </p:nvSpPr>
        <p:spPr>
          <a:xfrm>
            <a:off x="680321" y="2336873"/>
            <a:ext cx="6423211" cy="4130406"/>
          </a:xfrm>
        </p:spPr>
        <p:txBody>
          <a:bodyPr vert="horz" lIns="91440" tIns="45720" rIns="91440" bIns="45720" rtlCol="0" anchor="t">
            <a:noAutofit/>
          </a:bodyPr>
          <a:lstStyle/>
          <a:p>
            <a:pPr marL="0" indent="0">
              <a:buNone/>
            </a:pPr>
            <a:r>
              <a:rPr lang="en-US" sz="5000" i="1">
                <a:solidFill>
                  <a:srgbClr val="C00000"/>
                </a:solidFill>
              </a:rPr>
              <a:t>P </a:t>
            </a:r>
            <a:r>
              <a:rPr lang="en-US" sz="5000" err="1">
                <a:solidFill>
                  <a:schemeClr val="bg1"/>
                </a:solidFill>
              </a:rPr>
              <a:t>hilosophy</a:t>
            </a:r>
            <a:endParaRPr lang="en-US" sz="5000" i="1" err="1">
              <a:solidFill>
                <a:schemeClr val="bg1"/>
              </a:solidFill>
              <a:cs typeface="Calibri"/>
            </a:endParaRPr>
          </a:p>
          <a:p>
            <a:pPr marL="0" indent="0">
              <a:buNone/>
            </a:pPr>
            <a:r>
              <a:rPr lang="en-US" sz="5000" i="1">
                <a:solidFill>
                  <a:srgbClr val="C00000"/>
                </a:solidFill>
                <a:cs typeface="Calibri"/>
              </a:rPr>
              <a:t>R </a:t>
            </a:r>
            <a:r>
              <a:rPr lang="en-US" sz="5000" err="1">
                <a:solidFill>
                  <a:schemeClr val="bg1"/>
                </a:solidFill>
                <a:cs typeface="Calibri"/>
              </a:rPr>
              <a:t>eading</a:t>
            </a:r>
            <a:endParaRPr lang="en-US" sz="5000">
              <a:solidFill>
                <a:schemeClr val="bg1"/>
              </a:solidFill>
              <a:cs typeface="Calibri"/>
            </a:endParaRPr>
          </a:p>
          <a:p>
            <a:pPr marL="0" indent="0">
              <a:buNone/>
            </a:pPr>
            <a:r>
              <a:rPr lang="en-US" sz="5000" i="1">
                <a:solidFill>
                  <a:srgbClr val="C00000"/>
                </a:solidFill>
                <a:cs typeface="Calibri"/>
              </a:rPr>
              <a:t>O </a:t>
            </a:r>
            <a:r>
              <a:rPr lang="en-US" sz="5000">
                <a:solidFill>
                  <a:schemeClr val="bg1"/>
                </a:solidFill>
                <a:cs typeface="Calibri"/>
              </a:rPr>
              <a:t>racy</a:t>
            </a:r>
          </a:p>
          <a:p>
            <a:pPr marL="0" indent="0">
              <a:buNone/>
            </a:pPr>
            <a:r>
              <a:rPr lang="en-US" sz="5000" i="1">
                <a:solidFill>
                  <a:srgbClr val="C00000"/>
                </a:solidFill>
                <a:cs typeface="Calibri"/>
              </a:rPr>
              <a:t>U </a:t>
            </a:r>
            <a:r>
              <a:rPr lang="en-US" sz="4500" err="1">
                <a:solidFill>
                  <a:schemeClr val="bg1"/>
                </a:solidFill>
                <a:cs typeface="Calibri"/>
              </a:rPr>
              <a:t>nderstanding</a:t>
            </a:r>
            <a:r>
              <a:rPr lang="en-US" sz="4500">
                <a:solidFill>
                  <a:schemeClr val="bg1"/>
                </a:solidFill>
                <a:cs typeface="Calibri"/>
              </a:rPr>
              <a:t> the world</a:t>
            </a:r>
          </a:p>
          <a:p>
            <a:pPr marL="0" indent="0">
              <a:buNone/>
            </a:pPr>
            <a:r>
              <a:rPr lang="en-US" sz="5000" i="1">
                <a:solidFill>
                  <a:srgbClr val="C00000"/>
                </a:solidFill>
                <a:cs typeface="Calibri"/>
              </a:rPr>
              <a:t>D </a:t>
            </a:r>
            <a:r>
              <a:rPr lang="en-US" sz="5000" err="1">
                <a:solidFill>
                  <a:schemeClr val="bg1"/>
                </a:solidFill>
                <a:cs typeface="Calibri"/>
              </a:rPr>
              <a:t>ebating</a:t>
            </a:r>
          </a:p>
          <a:p>
            <a:endParaRPr lang="en-US" sz="2000">
              <a:cs typeface="Calibri"/>
            </a:endParaRPr>
          </a:p>
        </p:txBody>
      </p:sp>
      <p:pic>
        <p:nvPicPr>
          <p:cNvPr id="5" name="Picture 4">
            <a:extLst>
              <a:ext uri="{FF2B5EF4-FFF2-40B4-BE49-F238E27FC236}">
                <a16:creationId xmlns:a16="http://schemas.microsoft.com/office/drawing/2014/main" id="{FDF86C62-4CF5-4331-8240-735E1E8E5CFC}"/>
              </a:ext>
            </a:extLst>
          </p:cNvPr>
          <p:cNvPicPr>
            <a:picLocks noChangeAspect="1"/>
          </p:cNvPicPr>
          <p:nvPr/>
        </p:nvPicPr>
        <p:blipFill>
          <a:blip r:embed="rId4"/>
          <a:stretch>
            <a:fillRect/>
          </a:stretch>
        </p:blipFill>
        <p:spPr>
          <a:xfrm>
            <a:off x="8188212" y="2520416"/>
            <a:ext cx="3360531" cy="747717"/>
          </a:xfrm>
          <a:prstGeom prst="rect">
            <a:avLst/>
          </a:prstGeom>
        </p:spPr>
      </p:pic>
      <p:pic>
        <p:nvPicPr>
          <p:cNvPr id="3" name="Picture 3" descr="A picture containing text, vector graphics&#10;&#10;Description automatically generated">
            <a:extLst>
              <a:ext uri="{FF2B5EF4-FFF2-40B4-BE49-F238E27FC236}">
                <a16:creationId xmlns:a16="http://schemas.microsoft.com/office/drawing/2014/main" id="{79D8AA1D-8B2C-D1FE-D51F-F9D8D54AEED8}"/>
              </a:ext>
            </a:extLst>
          </p:cNvPr>
          <p:cNvPicPr>
            <a:picLocks noChangeAspect="1"/>
          </p:cNvPicPr>
          <p:nvPr/>
        </p:nvPicPr>
        <p:blipFill>
          <a:blip r:embed="rId5"/>
          <a:stretch>
            <a:fillRect/>
          </a:stretch>
        </p:blipFill>
        <p:spPr>
          <a:xfrm>
            <a:off x="8791431" y="3626283"/>
            <a:ext cx="3222047" cy="3773343"/>
          </a:xfrm>
          <a:prstGeom prst="rect">
            <a:avLst/>
          </a:prstGeom>
        </p:spPr>
      </p:pic>
    </p:spTree>
    <p:extLst>
      <p:ext uri="{BB962C8B-B14F-4D97-AF65-F5344CB8AC3E}">
        <p14:creationId xmlns:p14="http://schemas.microsoft.com/office/powerpoint/2010/main" val="1544940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a:t>Who’s who?</a:t>
            </a:r>
          </a:p>
        </p:txBody>
      </p:sp>
      <p:sp>
        <p:nvSpPr>
          <p:cNvPr id="8" name="Content Placeholder 7">
            <a:extLst>
              <a:ext uri="{FF2B5EF4-FFF2-40B4-BE49-F238E27FC236}">
                <a16:creationId xmlns:a16="http://schemas.microsoft.com/office/drawing/2014/main" id="{2D52ED36-0664-4DF6-A97A-267E7A4B7851}"/>
              </a:ext>
            </a:extLst>
          </p:cNvPr>
          <p:cNvSpPr>
            <a:spLocks noGrp="1"/>
          </p:cNvSpPr>
          <p:nvPr>
            <p:ph idx="1"/>
          </p:nvPr>
        </p:nvSpPr>
        <p:spPr>
          <a:xfrm>
            <a:off x="133815" y="2179529"/>
            <a:ext cx="11742234" cy="4355086"/>
          </a:xfrm>
          <a:ln w="38100">
            <a:solidFill>
              <a:schemeClr val="tx1"/>
            </a:solidFill>
          </a:ln>
        </p:spPr>
        <p:txBody>
          <a:bodyPr vert="horz" lIns="91440" tIns="45720" rIns="91440" bIns="45720" rtlCol="0" anchor="t">
            <a:normAutofit lnSpcReduction="10000"/>
          </a:bodyPr>
          <a:lstStyle/>
          <a:p>
            <a:pPr marL="285750" lvl="0" indent="-285750">
              <a:lnSpc>
                <a:spcPct val="100000"/>
              </a:lnSpc>
              <a:spcBef>
                <a:spcPts val="0"/>
              </a:spcBef>
              <a:defRPr/>
            </a:pPr>
            <a:r>
              <a:rPr lang="en-GB" sz="3200">
                <a:solidFill>
                  <a:schemeClr val="bg1"/>
                </a:solidFill>
              </a:rPr>
              <a:t>Mrs C. Stewart – Pastoral Support Assistant for Year 7 parents and students</a:t>
            </a:r>
          </a:p>
          <a:p>
            <a:pPr marL="285750" lvl="0" indent="-285750">
              <a:lnSpc>
                <a:spcPct val="100000"/>
              </a:lnSpc>
              <a:spcBef>
                <a:spcPts val="0"/>
              </a:spcBef>
              <a:defRPr/>
            </a:pPr>
            <a:r>
              <a:rPr lang="en-GB" sz="3200">
                <a:solidFill>
                  <a:schemeClr val="bg1"/>
                </a:solidFill>
              </a:rPr>
              <a:t>Form Tutors and Prefects</a:t>
            </a:r>
            <a:endParaRPr lang="en-GB" sz="3200">
              <a:solidFill>
                <a:schemeClr val="bg1"/>
              </a:solidFill>
              <a:ea typeface="Calibri"/>
              <a:cs typeface="Calibri"/>
            </a:endParaRPr>
          </a:p>
          <a:p>
            <a:pPr marL="285750" indent="-285750"/>
            <a:r>
              <a:rPr lang="en-GB" sz="3200">
                <a:solidFill>
                  <a:schemeClr val="bg1"/>
                </a:solidFill>
              </a:rPr>
              <a:t>Mrs J Mayes – Head of Year 7</a:t>
            </a:r>
            <a:endParaRPr lang="en-GB" sz="3200">
              <a:solidFill>
                <a:schemeClr val="bg1"/>
              </a:solidFill>
              <a:ea typeface="Calibri"/>
              <a:cs typeface="Calibri"/>
            </a:endParaRPr>
          </a:p>
          <a:p>
            <a:pPr marL="285750" indent="-285750">
              <a:lnSpc>
                <a:spcPct val="100000"/>
              </a:lnSpc>
              <a:spcBef>
                <a:spcPts val="0"/>
              </a:spcBef>
              <a:defRPr/>
            </a:pPr>
            <a:r>
              <a:rPr lang="en-GB" sz="3200">
                <a:solidFill>
                  <a:schemeClr val="bg1"/>
                </a:solidFill>
              </a:rPr>
              <a:t>Mrs C Else – Inclusion Manager (DDSL)</a:t>
            </a:r>
            <a:endParaRPr lang="en-GB" sz="3200">
              <a:solidFill>
                <a:schemeClr val="bg1"/>
              </a:solidFill>
              <a:ea typeface="Calibri"/>
              <a:cs typeface="Calibri"/>
            </a:endParaRPr>
          </a:p>
          <a:p>
            <a:pPr marL="285750" lvl="0" indent="-285750">
              <a:lnSpc>
                <a:spcPct val="100000"/>
              </a:lnSpc>
              <a:spcBef>
                <a:spcPts val="0"/>
              </a:spcBef>
              <a:defRPr/>
            </a:pPr>
            <a:r>
              <a:rPr lang="en-GB" sz="3200">
                <a:solidFill>
                  <a:schemeClr val="bg1"/>
                </a:solidFill>
              </a:rPr>
              <a:t>Mrs K Robbins – Assistant Headteacher i/c KS3</a:t>
            </a:r>
          </a:p>
          <a:p>
            <a:pPr marL="285750" lvl="0" indent="-285750">
              <a:lnSpc>
                <a:spcPct val="100000"/>
              </a:lnSpc>
              <a:spcBef>
                <a:spcPts val="0"/>
              </a:spcBef>
              <a:defRPr/>
            </a:pPr>
            <a:r>
              <a:rPr lang="en-GB" sz="3200">
                <a:solidFill>
                  <a:schemeClr val="bg1"/>
                </a:solidFill>
              </a:rPr>
              <a:t>Mr A Smith – Assistant Headteacher and SENCO i/c Behaviour &amp; Inclusion (DDSL)</a:t>
            </a:r>
          </a:p>
          <a:p>
            <a:pPr marL="285750" lvl="0" indent="-285750">
              <a:lnSpc>
                <a:spcPct val="100000"/>
              </a:lnSpc>
              <a:spcBef>
                <a:spcPts val="0"/>
              </a:spcBef>
              <a:defRPr/>
            </a:pPr>
            <a:r>
              <a:rPr lang="en-GB" sz="3200">
                <a:solidFill>
                  <a:schemeClr val="bg1"/>
                </a:solidFill>
              </a:rPr>
              <a:t>Mrs E Horstrup – Deputy Headteacher i/c Pastoral (DSL)</a:t>
            </a:r>
            <a:endParaRPr lang="en-GB" sz="3200">
              <a:solidFill>
                <a:schemeClr val="bg1"/>
              </a:solidFill>
              <a:ea typeface="Calibri"/>
              <a:cs typeface="Calibri"/>
            </a:endParaRPr>
          </a:p>
          <a:p>
            <a:endParaRPr lang="en-GB"/>
          </a:p>
        </p:txBody>
      </p:sp>
    </p:spTree>
    <p:custDataLst>
      <p:tags r:id="rId1"/>
    </p:custDataLst>
    <p:extLst>
      <p:ext uri="{BB962C8B-B14F-4D97-AF65-F5344CB8AC3E}">
        <p14:creationId xmlns:p14="http://schemas.microsoft.com/office/powerpoint/2010/main" val="1619426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AF5405-8BEE-47AD-94AE-1B881029B5DC}"/>
              </a:ext>
            </a:extLst>
          </p:cNvPr>
          <p:cNvSpPr>
            <a:spLocks noGrp="1"/>
          </p:cNvSpPr>
          <p:nvPr>
            <p:ph type="title"/>
          </p:nvPr>
        </p:nvSpPr>
        <p:spPr/>
        <p:txBody>
          <a:bodyPr/>
          <a:lstStyle/>
          <a:p>
            <a:r>
              <a:rPr lang="en-GB"/>
              <a:t>Welcome Our Year 7 Speakers</a:t>
            </a:r>
          </a:p>
        </p:txBody>
      </p:sp>
      <p:sp>
        <p:nvSpPr>
          <p:cNvPr id="3" name="Content Placeholder 2">
            <a:extLst>
              <a:ext uri="{FF2B5EF4-FFF2-40B4-BE49-F238E27FC236}">
                <a16:creationId xmlns:a16="http://schemas.microsoft.com/office/drawing/2014/main" id="{F329454B-E936-4326-BB09-7A6488997320}"/>
              </a:ext>
            </a:extLst>
          </p:cNvPr>
          <p:cNvSpPr>
            <a:spLocks noGrp="1"/>
          </p:cNvSpPr>
          <p:nvPr>
            <p:ph idx="1"/>
          </p:nvPr>
        </p:nvSpPr>
        <p:spPr/>
        <p:txBody>
          <a:bodyPr/>
          <a:lstStyle/>
          <a:p>
            <a:pPr marL="0" indent="0" algn="ctr">
              <a:buNone/>
            </a:pPr>
            <a:r>
              <a:rPr lang="en-GB" sz="4600">
                <a:solidFill>
                  <a:schemeClr val="bg1"/>
                </a:solidFill>
              </a:rPr>
              <a:t>India</a:t>
            </a:r>
          </a:p>
          <a:p>
            <a:pPr marL="0" indent="0" algn="ctr">
              <a:buNone/>
            </a:pPr>
            <a:r>
              <a:rPr lang="en-GB" sz="4600">
                <a:solidFill>
                  <a:schemeClr val="bg1"/>
                </a:solidFill>
              </a:rPr>
              <a:t>Tommy</a:t>
            </a:r>
          </a:p>
          <a:p>
            <a:endParaRPr lang="en-GB">
              <a:solidFill>
                <a:schemeClr val="bg1"/>
              </a:solidFill>
            </a:endParaRPr>
          </a:p>
        </p:txBody>
      </p:sp>
    </p:spTree>
    <p:extLst>
      <p:ext uri="{BB962C8B-B14F-4D97-AF65-F5344CB8AC3E}">
        <p14:creationId xmlns:p14="http://schemas.microsoft.com/office/powerpoint/2010/main" val="35057027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7AB325-1E4C-48FA-8DDF-82DE278656EB}"/>
              </a:ext>
            </a:extLst>
          </p:cNvPr>
          <p:cNvSpPr>
            <a:spLocks noGrp="1"/>
          </p:cNvSpPr>
          <p:nvPr>
            <p:ph type="title"/>
          </p:nvPr>
        </p:nvSpPr>
        <p:spPr/>
        <p:txBody>
          <a:bodyPr/>
          <a:lstStyle/>
          <a:p>
            <a:r>
              <a:rPr lang="en-GB"/>
              <a:t>Mrs Horstrup – Deputy Headteacher </a:t>
            </a:r>
          </a:p>
        </p:txBody>
      </p:sp>
      <p:sp>
        <p:nvSpPr>
          <p:cNvPr id="3" name="Content Placeholder 2">
            <a:extLst>
              <a:ext uri="{FF2B5EF4-FFF2-40B4-BE49-F238E27FC236}">
                <a16:creationId xmlns:a16="http://schemas.microsoft.com/office/drawing/2014/main" id="{D14A2BA3-D04B-45B0-B1B1-A5042052AB2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83087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E98DAE4-49A4-4A78-B84E-4E9ABAC87158}"/>
              </a:ext>
            </a:extLst>
          </p:cNvPr>
          <p:cNvPicPr>
            <a:picLocks noChangeAspect="1"/>
          </p:cNvPicPr>
          <p:nvPr/>
        </p:nvPicPr>
        <p:blipFill rotWithShape="1">
          <a:blip r:embed="rId2"/>
          <a:srcRect l="27703" t="15015" r="40811" b="5526"/>
          <a:stretch/>
        </p:blipFill>
        <p:spPr>
          <a:xfrm>
            <a:off x="6945075" y="469556"/>
            <a:ext cx="4595558" cy="6128951"/>
          </a:xfrm>
          <a:prstGeom prst="rect">
            <a:avLst/>
          </a:prstGeom>
          <a:ln w="38100">
            <a:solidFill>
              <a:schemeClr val="tx1">
                <a:lumMod val="95000"/>
                <a:lumOff val="5000"/>
              </a:schemeClr>
            </a:solidFill>
          </a:ln>
        </p:spPr>
      </p:pic>
      <p:pic>
        <p:nvPicPr>
          <p:cNvPr id="8" name="Picture 7">
            <a:extLst>
              <a:ext uri="{FF2B5EF4-FFF2-40B4-BE49-F238E27FC236}">
                <a16:creationId xmlns:a16="http://schemas.microsoft.com/office/drawing/2014/main" id="{65BA21ED-7274-4165-B2F1-E0405C89A83F}"/>
              </a:ext>
            </a:extLst>
          </p:cNvPr>
          <p:cNvPicPr>
            <a:picLocks noChangeAspect="1"/>
          </p:cNvPicPr>
          <p:nvPr/>
        </p:nvPicPr>
        <p:blipFill rotWithShape="1">
          <a:blip r:embed="rId3"/>
          <a:srcRect l="16622" t="27267" r="34054" b="20720"/>
          <a:stretch/>
        </p:blipFill>
        <p:spPr>
          <a:xfrm>
            <a:off x="43282" y="2516777"/>
            <a:ext cx="6445546" cy="3823181"/>
          </a:xfrm>
          <a:prstGeom prst="rect">
            <a:avLst/>
          </a:prstGeom>
          <a:ln w="38100">
            <a:solidFill>
              <a:srgbClr val="FF0000"/>
            </a:solidFill>
          </a:ln>
        </p:spPr>
      </p:pic>
      <p:sp>
        <p:nvSpPr>
          <p:cNvPr id="9" name="Rectangle 8">
            <a:extLst>
              <a:ext uri="{FF2B5EF4-FFF2-40B4-BE49-F238E27FC236}">
                <a16:creationId xmlns:a16="http://schemas.microsoft.com/office/drawing/2014/main" id="{51E0977E-08DF-47CB-AB24-AC39CCC0EA2F}"/>
              </a:ext>
            </a:extLst>
          </p:cNvPr>
          <p:cNvSpPr/>
          <p:nvPr/>
        </p:nvSpPr>
        <p:spPr>
          <a:xfrm>
            <a:off x="7158681" y="2339546"/>
            <a:ext cx="4249548" cy="119448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itle 3">
            <a:extLst>
              <a:ext uri="{FF2B5EF4-FFF2-40B4-BE49-F238E27FC236}">
                <a16:creationId xmlns:a16="http://schemas.microsoft.com/office/drawing/2014/main" id="{B8D58326-ED23-44E8-969E-7990565A6422}"/>
              </a:ext>
            </a:extLst>
          </p:cNvPr>
          <p:cNvSpPr>
            <a:spLocks noGrp="1"/>
          </p:cNvSpPr>
          <p:nvPr>
            <p:ph type="title"/>
          </p:nvPr>
        </p:nvSpPr>
        <p:spPr/>
        <p:txBody>
          <a:bodyPr/>
          <a:lstStyle/>
          <a:p>
            <a:r>
              <a:rPr lang="en-GB"/>
              <a:t>Safeguarding</a:t>
            </a:r>
          </a:p>
        </p:txBody>
      </p:sp>
    </p:spTree>
    <p:extLst>
      <p:ext uri="{BB962C8B-B14F-4D97-AF65-F5344CB8AC3E}">
        <p14:creationId xmlns:p14="http://schemas.microsoft.com/office/powerpoint/2010/main" val="489469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19741FE-8042-48AE-9E14-95017AAED413}"/>
              </a:ext>
            </a:extLst>
          </p:cNvPr>
          <p:cNvPicPr>
            <a:picLocks noChangeAspect="1"/>
          </p:cNvPicPr>
          <p:nvPr/>
        </p:nvPicPr>
        <p:blipFill>
          <a:blip r:embed="rId2"/>
          <a:stretch>
            <a:fillRect/>
          </a:stretch>
        </p:blipFill>
        <p:spPr>
          <a:xfrm>
            <a:off x="1247618" y="87085"/>
            <a:ext cx="9696763" cy="6858000"/>
          </a:xfrm>
          <a:prstGeom prst="rect">
            <a:avLst/>
          </a:prstGeom>
        </p:spPr>
      </p:pic>
    </p:spTree>
    <p:extLst>
      <p:ext uri="{BB962C8B-B14F-4D97-AF65-F5344CB8AC3E}">
        <p14:creationId xmlns:p14="http://schemas.microsoft.com/office/powerpoint/2010/main" val="1068400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 y="0"/>
            <a:ext cx="12192001" cy="6919784"/>
          </a:xfrm>
          <a:prstGeom prst="rect">
            <a:avLst/>
          </a:prstGeom>
        </p:spPr>
      </p:pic>
    </p:spTree>
    <p:extLst>
      <p:ext uri="{BB962C8B-B14F-4D97-AF65-F5344CB8AC3E}">
        <p14:creationId xmlns:p14="http://schemas.microsoft.com/office/powerpoint/2010/main" val="33126880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CD5675D-F01A-41EC-A5DB-0637E5FE1134}"/>
              </a:ext>
            </a:extLst>
          </p:cNvPr>
          <p:cNvPicPr>
            <a:picLocks noChangeAspect="1"/>
          </p:cNvPicPr>
          <p:nvPr/>
        </p:nvPicPr>
        <p:blipFill rotWithShape="1">
          <a:blip r:embed="rId2"/>
          <a:srcRect t="3148" r="643" b="3148"/>
          <a:stretch/>
        </p:blipFill>
        <p:spPr>
          <a:xfrm>
            <a:off x="1140823" y="2170244"/>
            <a:ext cx="9692639" cy="4818385"/>
          </a:xfrm>
          <a:prstGeom prst="rect">
            <a:avLst/>
          </a:prstGeom>
        </p:spPr>
      </p:pic>
      <p:sp>
        <p:nvSpPr>
          <p:cNvPr id="5" name="Title 4">
            <a:extLst>
              <a:ext uri="{FF2B5EF4-FFF2-40B4-BE49-F238E27FC236}">
                <a16:creationId xmlns:a16="http://schemas.microsoft.com/office/drawing/2014/main" id="{9594E846-B4A1-4C88-A9F1-27C741F10365}"/>
              </a:ext>
            </a:extLst>
          </p:cNvPr>
          <p:cNvSpPr>
            <a:spLocks noGrp="1"/>
          </p:cNvSpPr>
          <p:nvPr>
            <p:ph type="title"/>
          </p:nvPr>
        </p:nvSpPr>
        <p:spPr>
          <a:xfrm>
            <a:off x="1" y="753228"/>
            <a:ext cx="10294182" cy="1080938"/>
          </a:xfrm>
        </p:spPr>
        <p:txBody>
          <a:bodyPr/>
          <a:lstStyle/>
          <a:p>
            <a:r>
              <a:rPr lang="en-GB"/>
              <a:t>Staying Safe Online – filtering and monitoring</a:t>
            </a:r>
          </a:p>
        </p:txBody>
      </p:sp>
      <p:pic>
        <p:nvPicPr>
          <p:cNvPr id="6" name="Picture 5">
            <a:extLst>
              <a:ext uri="{FF2B5EF4-FFF2-40B4-BE49-F238E27FC236}">
                <a16:creationId xmlns:a16="http://schemas.microsoft.com/office/drawing/2014/main" id="{3D88046F-CB84-4650-BDD1-77028500ACA4}"/>
              </a:ext>
            </a:extLst>
          </p:cNvPr>
          <p:cNvPicPr>
            <a:picLocks noChangeAspect="1"/>
          </p:cNvPicPr>
          <p:nvPr/>
        </p:nvPicPr>
        <p:blipFill>
          <a:blip r:embed="rId3"/>
          <a:stretch>
            <a:fillRect/>
          </a:stretch>
        </p:blipFill>
        <p:spPr>
          <a:xfrm>
            <a:off x="71845" y="1904350"/>
            <a:ext cx="5682927" cy="2537021"/>
          </a:xfrm>
          <a:prstGeom prst="rect">
            <a:avLst/>
          </a:prstGeom>
        </p:spPr>
      </p:pic>
      <p:pic>
        <p:nvPicPr>
          <p:cNvPr id="8" name="Picture 7">
            <a:extLst>
              <a:ext uri="{FF2B5EF4-FFF2-40B4-BE49-F238E27FC236}">
                <a16:creationId xmlns:a16="http://schemas.microsoft.com/office/drawing/2014/main" id="{A30448D0-5051-4079-89CC-CE6C478653A8}"/>
              </a:ext>
            </a:extLst>
          </p:cNvPr>
          <p:cNvPicPr>
            <a:picLocks noChangeAspect="1"/>
          </p:cNvPicPr>
          <p:nvPr/>
        </p:nvPicPr>
        <p:blipFill>
          <a:blip r:embed="rId4"/>
          <a:stretch>
            <a:fillRect/>
          </a:stretch>
        </p:blipFill>
        <p:spPr>
          <a:xfrm>
            <a:off x="6096000" y="304800"/>
            <a:ext cx="4823114" cy="6858000"/>
          </a:xfrm>
          <a:prstGeom prst="rect">
            <a:avLst/>
          </a:prstGeom>
        </p:spPr>
      </p:pic>
    </p:spTree>
    <p:extLst>
      <p:ext uri="{BB962C8B-B14F-4D97-AF65-F5344CB8AC3E}">
        <p14:creationId xmlns:p14="http://schemas.microsoft.com/office/powerpoint/2010/main" val="1734000275"/>
      </p:ext>
    </p:extLst>
  </p:cSld>
  <p:clrMapOvr>
    <a:masterClrMapping/>
  </p:clrMapOvr>
  <mc:AlternateContent xmlns:mc="http://schemas.openxmlformats.org/markup-compatibility/2006" xmlns:p14="http://schemas.microsoft.com/office/powerpoint/2010/main">
    <mc:Choice Requires="p14">
      <p:transition spd="slow" p14:dur="2000" advTm="17531"/>
    </mc:Choice>
    <mc:Fallback xmlns="">
      <p:transition spd="slow" advTm="175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166" t="8546" r="20544" b="4619"/>
          <a:stretch/>
        </p:blipFill>
        <p:spPr bwMode="auto">
          <a:xfrm>
            <a:off x="392082" y="2281707"/>
            <a:ext cx="5439606" cy="41727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a:extLst>
              <a:ext uri="{FF2B5EF4-FFF2-40B4-BE49-F238E27FC236}">
                <a16:creationId xmlns:a16="http://schemas.microsoft.com/office/drawing/2014/main" id="{2BBEAB57-4E2B-480B-AC9E-21B686E7171B}"/>
              </a:ext>
            </a:extLst>
          </p:cNvPr>
          <p:cNvPicPr>
            <a:picLocks noChangeAspect="1"/>
          </p:cNvPicPr>
          <p:nvPr/>
        </p:nvPicPr>
        <p:blipFill rotWithShape="1">
          <a:blip r:embed="rId3"/>
          <a:srcRect l="995" t="2383" r="1784" b="3173"/>
          <a:stretch/>
        </p:blipFill>
        <p:spPr>
          <a:xfrm>
            <a:off x="6032019" y="2281706"/>
            <a:ext cx="5686537" cy="4172752"/>
          </a:xfrm>
          <a:prstGeom prst="rect">
            <a:avLst/>
          </a:prstGeom>
        </p:spPr>
      </p:pic>
      <p:sp>
        <p:nvSpPr>
          <p:cNvPr id="6" name="Title 5">
            <a:extLst>
              <a:ext uri="{FF2B5EF4-FFF2-40B4-BE49-F238E27FC236}">
                <a16:creationId xmlns:a16="http://schemas.microsoft.com/office/drawing/2014/main" id="{B179908E-516F-4703-B6DB-CC135941927C}"/>
              </a:ext>
            </a:extLst>
          </p:cNvPr>
          <p:cNvSpPr>
            <a:spLocks noGrp="1"/>
          </p:cNvSpPr>
          <p:nvPr>
            <p:ph type="title"/>
          </p:nvPr>
        </p:nvSpPr>
        <p:spPr/>
        <p:txBody>
          <a:bodyPr/>
          <a:lstStyle/>
          <a:p>
            <a:r>
              <a:rPr lang="en-GB"/>
              <a:t>Taking back control – time off gadgets</a:t>
            </a:r>
          </a:p>
        </p:txBody>
      </p:sp>
      <p:pic>
        <p:nvPicPr>
          <p:cNvPr id="5" name="Picture 4">
            <a:extLst>
              <a:ext uri="{FF2B5EF4-FFF2-40B4-BE49-F238E27FC236}">
                <a16:creationId xmlns:a16="http://schemas.microsoft.com/office/drawing/2014/main" id="{FDBBE9B4-075D-4465-8B87-D1CB4EA0E70B}"/>
              </a:ext>
            </a:extLst>
          </p:cNvPr>
          <p:cNvPicPr>
            <a:picLocks noChangeAspect="1"/>
          </p:cNvPicPr>
          <p:nvPr/>
        </p:nvPicPr>
        <p:blipFill>
          <a:blip r:embed="rId4"/>
          <a:stretch>
            <a:fillRect/>
          </a:stretch>
        </p:blipFill>
        <p:spPr>
          <a:xfrm>
            <a:off x="473444" y="2065741"/>
            <a:ext cx="2952750" cy="1543050"/>
          </a:xfrm>
          <a:prstGeom prst="rect">
            <a:avLst/>
          </a:prstGeom>
        </p:spPr>
      </p:pic>
      <p:sp>
        <p:nvSpPr>
          <p:cNvPr id="7" name="Rectangle 6">
            <a:extLst>
              <a:ext uri="{FF2B5EF4-FFF2-40B4-BE49-F238E27FC236}">
                <a16:creationId xmlns:a16="http://schemas.microsoft.com/office/drawing/2014/main" id="{1F45DBB8-C841-4EE6-AFF6-E3093109DB66}"/>
              </a:ext>
            </a:extLst>
          </p:cNvPr>
          <p:cNvSpPr/>
          <p:nvPr/>
        </p:nvSpPr>
        <p:spPr>
          <a:xfrm>
            <a:off x="473444" y="3918244"/>
            <a:ext cx="3663127" cy="2308324"/>
          </a:xfrm>
          <a:prstGeom prst="rect">
            <a:avLst/>
          </a:prstGeom>
          <a:solidFill>
            <a:schemeClr val="accent2"/>
          </a:solidFill>
        </p:spPr>
        <p:txBody>
          <a:bodyPr wrap="square">
            <a:spAutoFit/>
          </a:bodyPr>
          <a:lstStyle/>
          <a:p>
            <a:r>
              <a:rPr lang="en-GB" err="1">
                <a:solidFill>
                  <a:schemeClr val="bg1"/>
                </a:solidFill>
                <a:latin typeface="Google Sans"/>
              </a:rPr>
              <a:t>OurPact</a:t>
            </a:r>
            <a:r>
              <a:rPr lang="en-GB">
                <a:solidFill>
                  <a:schemeClr val="bg1"/>
                </a:solidFill>
                <a:latin typeface="Google Sans"/>
              </a:rPr>
              <a:t> is the number one Parental Control &amp; Family Locator app that allows parents to set screen time management rules for their children's iOS or Android mobile devices and use safety tools to see their children's locations and gain insight into their device usage.</a:t>
            </a:r>
            <a:endParaRPr lang="en-GB">
              <a:solidFill>
                <a:schemeClr val="bg1"/>
              </a:solidFill>
            </a:endParaRPr>
          </a:p>
        </p:txBody>
      </p:sp>
    </p:spTree>
    <p:extLst>
      <p:ext uri="{BB962C8B-B14F-4D97-AF65-F5344CB8AC3E}">
        <p14:creationId xmlns:p14="http://schemas.microsoft.com/office/powerpoint/2010/main" val="1137423970"/>
      </p:ext>
    </p:extLst>
  </p:cSld>
  <p:clrMapOvr>
    <a:masterClrMapping/>
  </p:clrMapOvr>
  <mc:AlternateContent xmlns:mc="http://schemas.openxmlformats.org/markup-compatibility/2006" xmlns:p14="http://schemas.microsoft.com/office/powerpoint/2010/main">
    <mc:Choice Requires="p14">
      <p:transition spd="slow" p14:dur="2000" advTm="36576"/>
    </mc:Choice>
    <mc:Fallback xmlns="">
      <p:transition spd="slow" advTm="3657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down)">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62399C9C-C731-4CB1-83A1-115038293438}"/>
              </a:ext>
            </a:extLst>
          </p:cNvPr>
          <p:cNvSpPr>
            <a:spLocks noGrp="1"/>
          </p:cNvSpPr>
          <p:nvPr>
            <p:ph type="title"/>
          </p:nvPr>
        </p:nvSpPr>
        <p:spPr/>
        <p:txBody>
          <a:bodyPr/>
          <a:lstStyle/>
          <a:p>
            <a:r>
              <a:rPr lang="en-GB"/>
              <a:t>Mr Andy Smith – Assistant Headteacher</a:t>
            </a:r>
            <a:br>
              <a:rPr lang="en-GB"/>
            </a:br>
            <a:r>
              <a:rPr lang="en-GB"/>
              <a:t>Rewards and Sanctions</a:t>
            </a:r>
          </a:p>
        </p:txBody>
      </p:sp>
      <p:sp>
        <p:nvSpPr>
          <p:cNvPr id="5" name="Content Placeholder 4">
            <a:extLst>
              <a:ext uri="{FF2B5EF4-FFF2-40B4-BE49-F238E27FC236}">
                <a16:creationId xmlns:a16="http://schemas.microsoft.com/office/drawing/2014/main" id="{8BBFE5E4-8545-4515-B12A-68C27E10E71A}"/>
              </a:ext>
            </a:extLst>
          </p:cNvPr>
          <p:cNvSpPr>
            <a:spLocks noGrp="1"/>
          </p:cNvSpPr>
          <p:nvPr>
            <p:ph idx="1"/>
          </p:nvPr>
        </p:nvSpPr>
        <p:spPr/>
        <p:txBody>
          <a:bodyPr vert="horz" lIns="91440" tIns="45720" rIns="91440" bIns="45720" rtlCol="0" anchor="t">
            <a:normAutofit/>
          </a:bodyPr>
          <a:lstStyle/>
          <a:p>
            <a:r>
              <a:rPr lang="en-GB" sz="2800">
                <a:solidFill>
                  <a:schemeClr val="bg1"/>
                </a:solidFill>
              </a:rPr>
              <a:t>Positive behaviours achieve Reward Points which contribute towards the House total and enable students to win prizes.</a:t>
            </a:r>
          </a:p>
          <a:p>
            <a:r>
              <a:rPr lang="en-GB" sz="2800">
                <a:solidFill>
                  <a:schemeClr val="bg1"/>
                </a:solidFill>
              </a:rPr>
              <a:t>Negative behaviours result in sanctions and Consequence Points. These only count for the individual, not the House.</a:t>
            </a:r>
          </a:p>
          <a:p>
            <a:r>
              <a:rPr lang="en-GB" sz="2800">
                <a:solidFill>
                  <a:schemeClr val="bg1"/>
                </a:solidFill>
              </a:rPr>
              <a:t>The following slides show our Ladder of Reward and Ladder of Consequence.</a:t>
            </a:r>
          </a:p>
          <a:p>
            <a:r>
              <a:rPr lang="en-GB" sz="2800">
                <a:solidFill>
                  <a:schemeClr val="bg1"/>
                </a:solidFill>
              </a:rPr>
              <a:t>Our focus is on rewarding desired (good) behaviour.</a:t>
            </a:r>
            <a:endParaRPr lang="en-GB" sz="2800">
              <a:solidFill>
                <a:schemeClr val="bg1"/>
              </a:solidFill>
              <a:cs typeface="Calibri"/>
            </a:endParaRPr>
          </a:p>
        </p:txBody>
      </p:sp>
    </p:spTree>
    <p:extLst>
      <p:ext uri="{BB962C8B-B14F-4D97-AF65-F5344CB8AC3E}">
        <p14:creationId xmlns:p14="http://schemas.microsoft.com/office/powerpoint/2010/main" val="27698223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82F3C96-1B14-4E5A-8B5F-0C0AAF6995CA}"/>
              </a:ext>
            </a:extLst>
          </p:cNvPr>
          <p:cNvSpPr txBox="1"/>
          <p:nvPr/>
        </p:nvSpPr>
        <p:spPr>
          <a:xfrm>
            <a:off x="236557" y="5687122"/>
            <a:ext cx="10223287" cy="830997"/>
          </a:xfrm>
          <a:prstGeom prst="rect">
            <a:avLst/>
          </a:prstGeom>
          <a:noFill/>
        </p:spPr>
        <p:txBody>
          <a:bodyPr wrap="square" lIns="91440" tIns="45720" rIns="91440" bIns="45720" rtlCol="0" anchor="t">
            <a:spAutoFit/>
          </a:bodyPr>
          <a:lstStyle/>
          <a:p>
            <a:r>
              <a:rPr lang="en-GB" sz="2400" b="1">
                <a:solidFill>
                  <a:srgbClr val="000000"/>
                </a:solidFill>
              </a:rPr>
              <a:t>House Half Colours and Full Colours can be achieved across a variety of academic and character categories and are worth 25 and 50 points respectively.</a:t>
            </a:r>
          </a:p>
        </p:txBody>
      </p:sp>
      <p:pic>
        <p:nvPicPr>
          <p:cNvPr id="4" name="Picture 3">
            <a:extLst>
              <a:ext uri="{FF2B5EF4-FFF2-40B4-BE49-F238E27FC236}">
                <a16:creationId xmlns:a16="http://schemas.microsoft.com/office/drawing/2014/main" id="{ABD8D16F-A91C-4FAB-B67B-74E15FA53E5B}"/>
              </a:ext>
            </a:extLst>
          </p:cNvPr>
          <p:cNvPicPr>
            <a:picLocks noChangeAspect="1"/>
          </p:cNvPicPr>
          <p:nvPr/>
        </p:nvPicPr>
        <p:blipFill>
          <a:blip r:embed="rId2"/>
          <a:stretch>
            <a:fillRect/>
          </a:stretch>
        </p:blipFill>
        <p:spPr>
          <a:xfrm>
            <a:off x="236557" y="0"/>
            <a:ext cx="9278645" cy="5744377"/>
          </a:xfrm>
          <a:prstGeom prst="rect">
            <a:avLst/>
          </a:prstGeom>
        </p:spPr>
      </p:pic>
    </p:spTree>
    <p:extLst>
      <p:ext uri="{BB962C8B-B14F-4D97-AF65-F5344CB8AC3E}">
        <p14:creationId xmlns:p14="http://schemas.microsoft.com/office/powerpoint/2010/main" val="3726705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FEF5417-92CD-4B18-9607-5593B1B7F7C0}"/>
              </a:ext>
            </a:extLst>
          </p:cNvPr>
          <p:cNvPicPr>
            <a:picLocks noChangeAspect="1"/>
          </p:cNvPicPr>
          <p:nvPr/>
        </p:nvPicPr>
        <p:blipFill>
          <a:blip r:embed="rId2"/>
          <a:stretch>
            <a:fillRect/>
          </a:stretch>
        </p:blipFill>
        <p:spPr>
          <a:xfrm>
            <a:off x="0" y="315311"/>
            <a:ext cx="10532398" cy="5948855"/>
          </a:xfrm>
          <a:prstGeom prst="rect">
            <a:avLst/>
          </a:prstGeom>
        </p:spPr>
      </p:pic>
    </p:spTree>
    <p:extLst>
      <p:ext uri="{BB962C8B-B14F-4D97-AF65-F5344CB8AC3E}">
        <p14:creationId xmlns:p14="http://schemas.microsoft.com/office/powerpoint/2010/main" val="2952544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3184B8F-929D-42E2-80C4-4CAF2D86296A}"/>
              </a:ext>
            </a:extLst>
          </p:cNvPr>
          <p:cNvPicPr>
            <a:picLocks noChangeAspect="1"/>
          </p:cNvPicPr>
          <p:nvPr/>
        </p:nvPicPr>
        <p:blipFill>
          <a:blip r:embed="rId2"/>
          <a:stretch>
            <a:fillRect/>
          </a:stretch>
        </p:blipFill>
        <p:spPr>
          <a:xfrm>
            <a:off x="192484" y="1393202"/>
            <a:ext cx="10328316" cy="3830439"/>
          </a:xfrm>
          <a:prstGeom prst="rect">
            <a:avLst/>
          </a:prstGeom>
        </p:spPr>
      </p:pic>
    </p:spTree>
    <p:extLst>
      <p:ext uri="{BB962C8B-B14F-4D97-AF65-F5344CB8AC3E}">
        <p14:creationId xmlns:p14="http://schemas.microsoft.com/office/powerpoint/2010/main" val="3031715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6246FC8-83C1-436C-B130-C1EFB764EDD7}"/>
              </a:ext>
            </a:extLst>
          </p:cNvPr>
          <p:cNvSpPr>
            <a:spLocks noGrp="1"/>
          </p:cNvSpPr>
          <p:nvPr>
            <p:ph type="title"/>
          </p:nvPr>
        </p:nvSpPr>
        <p:spPr/>
        <p:txBody>
          <a:bodyPr/>
          <a:lstStyle/>
          <a:p>
            <a:r>
              <a:rPr lang="en-GB"/>
              <a:t>Pupil Premium Grant</a:t>
            </a:r>
          </a:p>
        </p:txBody>
      </p:sp>
      <p:sp>
        <p:nvSpPr>
          <p:cNvPr id="7" name="Text Placeholder 6">
            <a:extLst>
              <a:ext uri="{FF2B5EF4-FFF2-40B4-BE49-F238E27FC236}">
                <a16:creationId xmlns:a16="http://schemas.microsoft.com/office/drawing/2014/main" id="{EC19308A-34CA-4BFB-91AB-B9D7FB828DA4}"/>
              </a:ext>
            </a:extLst>
          </p:cNvPr>
          <p:cNvSpPr>
            <a:spLocks noGrp="1"/>
          </p:cNvSpPr>
          <p:nvPr>
            <p:ph type="body" idx="1"/>
          </p:nvPr>
        </p:nvSpPr>
        <p:spPr/>
        <p:txBody>
          <a:bodyPr/>
          <a:lstStyle/>
          <a:p>
            <a:r>
              <a:rPr lang="en-GB" sz="3600">
                <a:solidFill>
                  <a:schemeClr val="bg1"/>
                </a:solidFill>
              </a:rPr>
              <a:t>Pupil Premium and Free School Meals at RMGS</a:t>
            </a:r>
            <a:endParaRPr lang="en-GB">
              <a:solidFill>
                <a:schemeClr val="bg1"/>
              </a:solidFill>
            </a:endParaRPr>
          </a:p>
        </p:txBody>
      </p:sp>
    </p:spTree>
    <p:extLst>
      <p:ext uri="{BB962C8B-B14F-4D97-AF65-F5344CB8AC3E}">
        <p14:creationId xmlns:p14="http://schemas.microsoft.com/office/powerpoint/2010/main" val="41008999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BA196686-3B45-463B-B348-19A0757D218C}"/>
              </a:ext>
            </a:extLst>
          </p:cNvPr>
          <p:cNvSpPr>
            <a:spLocks noGrp="1"/>
          </p:cNvSpPr>
          <p:nvPr>
            <p:ph type="title"/>
          </p:nvPr>
        </p:nvSpPr>
        <p:spPr/>
        <p:txBody>
          <a:bodyPr/>
          <a:lstStyle/>
          <a:p>
            <a:r>
              <a:rPr lang="en-GB"/>
              <a:t>What is the Pupil Premium?</a:t>
            </a:r>
          </a:p>
        </p:txBody>
      </p:sp>
      <p:sp>
        <p:nvSpPr>
          <p:cNvPr id="8" name="Content Placeholder 7">
            <a:extLst>
              <a:ext uri="{FF2B5EF4-FFF2-40B4-BE49-F238E27FC236}">
                <a16:creationId xmlns:a16="http://schemas.microsoft.com/office/drawing/2014/main" id="{BF55D913-5186-4664-A5DC-BFBE06925F5C}"/>
              </a:ext>
            </a:extLst>
          </p:cNvPr>
          <p:cNvSpPr>
            <a:spLocks noGrp="1"/>
          </p:cNvSpPr>
          <p:nvPr>
            <p:ph idx="1"/>
          </p:nvPr>
        </p:nvSpPr>
        <p:spPr>
          <a:xfrm>
            <a:off x="680321" y="2336872"/>
            <a:ext cx="11311382" cy="4394853"/>
          </a:xfrm>
          <a:solidFill>
            <a:schemeClr val="tx1"/>
          </a:solidFill>
        </p:spPr>
        <p:txBody>
          <a:bodyPr vert="horz" lIns="91440" tIns="45720" rIns="91440" bIns="45720" rtlCol="0" anchor="t">
            <a:normAutofit fontScale="92500" lnSpcReduction="20000"/>
          </a:bodyPr>
          <a:lstStyle/>
          <a:p>
            <a:r>
              <a:rPr lang="en-GB" sz="3100">
                <a:solidFill>
                  <a:schemeClr val="bg1"/>
                </a:solidFill>
              </a:rPr>
              <a:t>The Pupil Premium is funding paid directly to schools, to support any children who receive Free School Meals (FSM)</a:t>
            </a:r>
          </a:p>
          <a:p>
            <a:r>
              <a:rPr lang="en-GB" sz="3100">
                <a:solidFill>
                  <a:schemeClr val="bg1"/>
                </a:solidFill>
              </a:rPr>
              <a:t>At Rainham Mark Grammar School, we are committed to using the funding to the direct benefit of the children and families who receive FSM</a:t>
            </a:r>
          </a:p>
          <a:p>
            <a:r>
              <a:rPr lang="en-GB" sz="3100">
                <a:solidFill>
                  <a:schemeClr val="bg1"/>
                </a:solidFill>
              </a:rPr>
              <a:t>We use Pupil Premium to support families with various costs, including:</a:t>
            </a:r>
          </a:p>
          <a:p>
            <a:pPr lvl="1"/>
            <a:r>
              <a:rPr lang="en-GB" sz="3100">
                <a:solidFill>
                  <a:schemeClr val="bg1"/>
                </a:solidFill>
              </a:rPr>
              <a:t>School uniform and P.E. Kits</a:t>
            </a:r>
            <a:endParaRPr lang="en-GB" sz="3100">
              <a:solidFill>
                <a:schemeClr val="bg1"/>
              </a:solidFill>
              <a:cs typeface="Calibri"/>
            </a:endParaRPr>
          </a:p>
          <a:p>
            <a:pPr lvl="1"/>
            <a:r>
              <a:rPr lang="en-GB" sz="3100">
                <a:solidFill>
                  <a:schemeClr val="bg1"/>
                </a:solidFill>
              </a:rPr>
              <a:t>Stationery and revision guides</a:t>
            </a:r>
          </a:p>
          <a:p>
            <a:pPr lvl="1"/>
            <a:r>
              <a:rPr lang="en-GB" sz="3100">
                <a:solidFill>
                  <a:schemeClr val="bg1"/>
                </a:solidFill>
              </a:rPr>
              <a:t>School trips</a:t>
            </a:r>
          </a:p>
          <a:p>
            <a:pPr lvl="1"/>
            <a:r>
              <a:rPr lang="en-GB" sz="3100">
                <a:solidFill>
                  <a:schemeClr val="bg1"/>
                </a:solidFill>
              </a:rPr>
              <a:t>Instrument lessons</a:t>
            </a:r>
          </a:p>
          <a:p>
            <a:pPr lvl="1"/>
            <a:r>
              <a:rPr lang="en-GB" sz="3100">
                <a:solidFill>
                  <a:schemeClr val="bg1"/>
                </a:solidFill>
              </a:rPr>
              <a:t>£1.50 every day towards breakfast from the canteen</a:t>
            </a:r>
            <a:endParaRPr lang="en-GB" sz="3100">
              <a:solidFill>
                <a:schemeClr val="bg1"/>
              </a:solidFill>
              <a:cs typeface="Calibri"/>
            </a:endParaRPr>
          </a:p>
          <a:p>
            <a:endParaRPr lang="en-GB"/>
          </a:p>
        </p:txBody>
      </p:sp>
    </p:spTree>
    <p:extLst>
      <p:ext uri="{BB962C8B-B14F-4D97-AF65-F5344CB8AC3E}">
        <p14:creationId xmlns:p14="http://schemas.microsoft.com/office/powerpoint/2010/main" val="13911276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1CD6848F-BF32-4D8E-82BD-E90FFE8ECC46}"/>
              </a:ext>
            </a:extLst>
          </p:cNvPr>
          <p:cNvSpPr>
            <a:spLocks noGrp="1"/>
          </p:cNvSpPr>
          <p:nvPr>
            <p:ph type="title"/>
          </p:nvPr>
        </p:nvSpPr>
        <p:spPr/>
        <p:txBody>
          <a:bodyPr/>
          <a:lstStyle/>
          <a:p>
            <a:r>
              <a:rPr lang="en-GB"/>
              <a:t>How do you apply for Pupil Premium?</a:t>
            </a:r>
          </a:p>
        </p:txBody>
      </p:sp>
      <p:sp>
        <p:nvSpPr>
          <p:cNvPr id="8" name="Content Placeholder 7">
            <a:extLst>
              <a:ext uri="{FF2B5EF4-FFF2-40B4-BE49-F238E27FC236}">
                <a16:creationId xmlns:a16="http://schemas.microsoft.com/office/drawing/2014/main" id="{A323299F-E977-4775-BB00-F3FBDC55C8EE}"/>
              </a:ext>
            </a:extLst>
          </p:cNvPr>
          <p:cNvSpPr>
            <a:spLocks noGrp="1"/>
          </p:cNvSpPr>
          <p:nvPr>
            <p:ph idx="1"/>
          </p:nvPr>
        </p:nvSpPr>
        <p:spPr>
          <a:xfrm>
            <a:off x="548641" y="2336872"/>
            <a:ext cx="11138144" cy="4307767"/>
          </a:xfrm>
          <a:solidFill>
            <a:schemeClr val="tx1"/>
          </a:solidFill>
        </p:spPr>
        <p:txBody>
          <a:bodyPr>
            <a:normAutofit lnSpcReduction="10000"/>
          </a:bodyPr>
          <a:lstStyle/>
          <a:p>
            <a:r>
              <a:rPr lang="en-GB" sz="2800">
                <a:solidFill>
                  <a:schemeClr val="bg1"/>
                </a:solidFill>
              </a:rPr>
              <a:t>For the school to receive Pupil Premium for your child, you would need to be eligible, and apply, for Free School Meals (FSM)</a:t>
            </a:r>
          </a:p>
          <a:p>
            <a:r>
              <a:rPr lang="en-GB" sz="2800">
                <a:solidFill>
                  <a:schemeClr val="bg1"/>
                </a:solidFill>
              </a:rPr>
              <a:t>Families who receive certain benefits, including Universal Credit, Income Support, and Jobseeker’s Allowance, are eligible for FSM </a:t>
            </a:r>
          </a:p>
          <a:p>
            <a:r>
              <a:rPr lang="en-GB" sz="2800">
                <a:solidFill>
                  <a:schemeClr val="bg1"/>
                </a:solidFill>
              </a:rPr>
              <a:t>You apply for Free School Meals from the Medway Council website: </a:t>
            </a:r>
            <a:r>
              <a:rPr lang="en-GB" sz="2800">
                <a:solidFill>
                  <a:schemeClr val="bg1">
                    <a:lumMod val="75000"/>
                    <a:lumOff val="25000"/>
                  </a:schemeClr>
                </a:solidFill>
                <a:hlinkClick r:id="rId2">
                  <a:extLst>
                    <a:ext uri="{A12FA001-AC4F-418D-AE19-62706E023703}">
                      <ahyp:hlinkClr xmlns:ahyp="http://schemas.microsoft.com/office/drawing/2018/hyperlinkcolor" val="tx"/>
                    </a:ext>
                  </a:extLst>
                </a:hlinkClick>
              </a:rPr>
              <a:t>https://www.cloudforedu.org.uk/ofsm/medway/</a:t>
            </a:r>
            <a:endParaRPr lang="en-GB" sz="2800">
              <a:solidFill>
                <a:schemeClr val="bg1">
                  <a:lumMod val="75000"/>
                  <a:lumOff val="25000"/>
                </a:schemeClr>
              </a:solidFill>
            </a:endParaRPr>
          </a:p>
          <a:p>
            <a:r>
              <a:rPr lang="en-GB" sz="2800">
                <a:solidFill>
                  <a:schemeClr val="bg1"/>
                </a:solidFill>
              </a:rPr>
              <a:t>There is also a link to this, and more details, on the RMGS website. Simply search “free school meals” in the search bar</a:t>
            </a:r>
          </a:p>
          <a:p>
            <a:r>
              <a:rPr lang="en-GB" sz="2800">
                <a:solidFill>
                  <a:schemeClr val="bg1"/>
                </a:solidFill>
              </a:rPr>
              <a:t>As soon as your application is accepted, the school is informed, and we are able to give you the full support of the Pupil Premium</a:t>
            </a:r>
          </a:p>
          <a:p>
            <a:endParaRPr lang="en-GB"/>
          </a:p>
        </p:txBody>
      </p:sp>
    </p:spTree>
    <p:extLst>
      <p:ext uri="{BB962C8B-B14F-4D97-AF65-F5344CB8AC3E}">
        <p14:creationId xmlns:p14="http://schemas.microsoft.com/office/powerpoint/2010/main" val="13987893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3200"/>
              <a:t>Mrs Mayes - Taster Day, Form Tutors, contact and extra-curricula clubs.</a:t>
            </a:r>
          </a:p>
        </p:txBody>
      </p:sp>
      <p:sp>
        <p:nvSpPr>
          <p:cNvPr id="8" name="Content Placeholder 7">
            <a:extLst>
              <a:ext uri="{FF2B5EF4-FFF2-40B4-BE49-F238E27FC236}">
                <a16:creationId xmlns:a16="http://schemas.microsoft.com/office/drawing/2014/main" id="{2D52ED36-0664-4DF6-A97A-267E7A4B7851}"/>
              </a:ext>
            </a:extLst>
          </p:cNvPr>
          <p:cNvSpPr>
            <a:spLocks noGrp="1"/>
          </p:cNvSpPr>
          <p:nvPr>
            <p:ph idx="1"/>
          </p:nvPr>
        </p:nvSpPr>
        <p:spPr>
          <a:xfrm>
            <a:off x="133815" y="2179529"/>
            <a:ext cx="11742234" cy="4355086"/>
          </a:xfrm>
          <a:ln w="38100">
            <a:solidFill>
              <a:schemeClr val="tx1"/>
            </a:solidFill>
          </a:ln>
        </p:spPr>
        <p:txBody>
          <a:bodyPr vert="horz" lIns="91440" tIns="45720" rIns="91440" bIns="45720" rtlCol="0" anchor="t">
            <a:normAutofit fontScale="85000" lnSpcReduction="10000"/>
          </a:bodyPr>
          <a:lstStyle/>
          <a:p>
            <a:pPr marL="285750" indent="-285750">
              <a:lnSpc>
                <a:spcPct val="100000"/>
              </a:lnSpc>
              <a:spcBef>
                <a:spcPts val="0"/>
              </a:spcBef>
              <a:defRPr/>
            </a:pPr>
            <a:r>
              <a:rPr lang="en-GB" sz="3200">
                <a:solidFill>
                  <a:schemeClr val="bg1"/>
                </a:solidFill>
              </a:rPr>
              <a:t>Taster Day is Thursday 4th July.</a:t>
            </a:r>
            <a:endParaRPr lang="en-GB" sz="3200">
              <a:solidFill>
                <a:schemeClr val="bg1"/>
              </a:solidFill>
              <a:cs typeface="Calibri"/>
            </a:endParaRPr>
          </a:p>
          <a:p>
            <a:pPr marL="285750" indent="-285750">
              <a:lnSpc>
                <a:spcPct val="100000"/>
              </a:lnSpc>
              <a:spcBef>
                <a:spcPts val="0"/>
              </a:spcBef>
            </a:pPr>
            <a:r>
              <a:rPr lang="en-GB" sz="3200">
                <a:solidFill>
                  <a:schemeClr val="bg1"/>
                </a:solidFill>
                <a:cs typeface="Calibri"/>
              </a:rPr>
              <a:t>Arrive at 8:45 am and head to the Tennis Courts</a:t>
            </a:r>
          </a:p>
          <a:p>
            <a:pPr marL="285750" indent="-285750">
              <a:lnSpc>
                <a:spcPct val="100000"/>
              </a:lnSpc>
              <a:spcBef>
                <a:spcPts val="0"/>
              </a:spcBef>
            </a:pPr>
            <a:r>
              <a:rPr lang="en-GB" sz="3200">
                <a:solidFill>
                  <a:schemeClr val="bg1"/>
                </a:solidFill>
                <a:cs typeface="Calibri"/>
              </a:rPr>
              <a:t>Finish at 2:50 pm (pupils may wait for older siblings in the hall)</a:t>
            </a:r>
          </a:p>
          <a:p>
            <a:pPr marL="285750" indent="-285750">
              <a:lnSpc>
                <a:spcPct val="100000"/>
              </a:lnSpc>
              <a:spcBef>
                <a:spcPts val="0"/>
              </a:spcBef>
            </a:pPr>
            <a:r>
              <a:rPr lang="en-GB" sz="3200">
                <a:solidFill>
                  <a:schemeClr val="bg1"/>
                </a:solidFill>
                <a:cs typeface="Calibri"/>
              </a:rPr>
              <a:t>Lots of activities with their Form Tutors and Prefects</a:t>
            </a:r>
          </a:p>
          <a:p>
            <a:pPr marL="285750" indent="-285750">
              <a:lnSpc>
                <a:spcPct val="100000"/>
              </a:lnSpc>
              <a:spcBef>
                <a:spcPts val="0"/>
              </a:spcBef>
            </a:pPr>
            <a:r>
              <a:rPr lang="en-GB" sz="3200">
                <a:solidFill>
                  <a:schemeClr val="bg1"/>
                </a:solidFill>
                <a:cs typeface="Calibri"/>
              </a:rPr>
              <a:t>A taster lesson</a:t>
            </a:r>
          </a:p>
          <a:p>
            <a:pPr marL="285750" indent="-285750">
              <a:lnSpc>
                <a:spcPct val="100000"/>
              </a:lnSpc>
              <a:spcBef>
                <a:spcPts val="0"/>
              </a:spcBef>
            </a:pPr>
            <a:r>
              <a:rPr lang="en-GB" sz="3200">
                <a:solidFill>
                  <a:schemeClr val="bg1"/>
                </a:solidFill>
                <a:cs typeface="Calibri"/>
              </a:rPr>
              <a:t>A breaktime cookie and juice will be provided.</a:t>
            </a:r>
          </a:p>
          <a:p>
            <a:pPr marL="285750" indent="-285750">
              <a:lnSpc>
                <a:spcPct val="100000"/>
              </a:lnSpc>
              <a:spcBef>
                <a:spcPts val="0"/>
              </a:spcBef>
            </a:pPr>
            <a:r>
              <a:rPr lang="en-GB" sz="3200">
                <a:solidFill>
                  <a:schemeClr val="bg1"/>
                </a:solidFill>
                <a:cs typeface="Calibri"/>
              </a:rPr>
              <a:t>Lunch is provided (sausages, hash browns and peas/beans with vegan/gluten-free version available). Pupils will need their own water.</a:t>
            </a:r>
          </a:p>
          <a:p>
            <a:pPr marL="285750" indent="-285750">
              <a:lnSpc>
                <a:spcPct val="100000"/>
              </a:lnSpc>
              <a:spcBef>
                <a:spcPts val="0"/>
              </a:spcBef>
            </a:pPr>
            <a:r>
              <a:rPr lang="en-GB" sz="3200">
                <a:solidFill>
                  <a:schemeClr val="bg1"/>
                </a:solidFill>
                <a:cs typeface="Calibri"/>
              </a:rPr>
              <a:t>No need to bring any money as there is no where to spend it.</a:t>
            </a:r>
          </a:p>
          <a:p>
            <a:pPr marL="285750" indent="-285750">
              <a:lnSpc>
                <a:spcPct val="100000"/>
              </a:lnSpc>
              <a:spcBef>
                <a:spcPts val="0"/>
              </a:spcBef>
            </a:pPr>
            <a:r>
              <a:rPr lang="en-GB" sz="3200">
                <a:solidFill>
                  <a:schemeClr val="bg1"/>
                </a:solidFill>
                <a:cs typeface="Calibri"/>
              </a:rPr>
              <a:t>Can bring a packed lunch.</a:t>
            </a:r>
          </a:p>
          <a:p>
            <a:pPr marL="285750" indent="-285750">
              <a:lnSpc>
                <a:spcPct val="100000"/>
              </a:lnSpc>
              <a:spcBef>
                <a:spcPts val="0"/>
              </a:spcBef>
            </a:pPr>
            <a:r>
              <a:rPr lang="en-GB" sz="3200">
                <a:solidFill>
                  <a:schemeClr val="bg1"/>
                </a:solidFill>
                <a:cs typeface="Calibri"/>
              </a:rPr>
              <a:t>Bring plenty of water, more snacks (no nuts) if hungry, bag and a pen/pencil</a:t>
            </a:r>
          </a:p>
          <a:p>
            <a:pPr marL="285750" indent="-285750">
              <a:lnSpc>
                <a:spcPct val="100000"/>
              </a:lnSpc>
              <a:spcBef>
                <a:spcPts val="0"/>
              </a:spcBef>
            </a:pPr>
            <a:endParaRPr lang="en-GB" sz="3200">
              <a:solidFill>
                <a:srgbClr val="0F3351"/>
              </a:solidFill>
              <a:cs typeface="Calibri"/>
            </a:endParaRPr>
          </a:p>
          <a:p>
            <a:endParaRPr lang="en-GB">
              <a:cs typeface="Calibri"/>
            </a:endParaRPr>
          </a:p>
        </p:txBody>
      </p:sp>
    </p:spTree>
    <p:custDataLst>
      <p:tags r:id="rId1"/>
    </p:custDataLst>
    <p:extLst>
      <p:ext uri="{BB962C8B-B14F-4D97-AF65-F5344CB8AC3E}">
        <p14:creationId xmlns:p14="http://schemas.microsoft.com/office/powerpoint/2010/main" val="639930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graphicFrame>
        <p:nvGraphicFramePr>
          <p:cNvPr id="8" name="Table 7">
            <a:extLst>
              <a:ext uri="{FF2B5EF4-FFF2-40B4-BE49-F238E27FC236}">
                <a16:creationId xmlns:a16="http://schemas.microsoft.com/office/drawing/2014/main" id="{79F5C27F-586B-4942-860F-E1DDDDBD0AC5}"/>
              </a:ext>
            </a:extLst>
          </p:cNvPr>
          <p:cNvGraphicFramePr>
            <a:graphicFrameLocks noGrp="1"/>
          </p:cNvGraphicFramePr>
          <p:nvPr>
            <p:extLst>
              <p:ext uri="{D42A27DB-BD31-4B8C-83A1-F6EECF244321}">
                <p14:modId xmlns:p14="http://schemas.microsoft.com/office/powerpoint/2010/main" val="3000585927"/>
              </p:ext>
            </p:extLst>
          </p:nvPr>
        </p:nvGraphicFramePr>
        <p:xfrm>
          <a:off x="0" y="0"/>
          <a:ext cx="12192000" cy="6615720"/>
        </p:xfrm>
        <a:graphic>
          <a:graphicData uri="http://schemas.openxmlformats.org/drawingml/2006/table">
            <a:tbl>
              <a:tblPr firstRow="1" bandRow="1">
                <a:tableStyleId>{F5AB1C69-6EDB-4FF4-983F-18BD219EF322}</a:tableStyleId>
              </a:tblPr>
              <a:tblGrid>
                <a:gridCol w="6122254">
                  <a:extLst>
                    <a:ext uri="{9D8B030D-6E8A-4147-A177-3AD203B41FA5}">
                      <a16:colId xmlns:a16="http://schemas.microsoft.com/office/drawing/2014/main" val="2574964695"/>
                    </a:ext>
                  </a:extLst>
                </a:gridCol>
                <a:gridCol w="6069746">
                  <a:extLst>
                    <a:ext uri="{9D8B030D-6E8A-4147-A177-3AD203B41FA5}">
                      <a16:colId xmlns:a16="http://schemas.microsoft.com/office/drawing/2014/main" val="3224953674"/>
                    </a:ext>
                  </a:extLst>
                </a:gridCol>
              </a:tblGrid>
              <a:tr h="1768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chemeClr val="bg1">
                              <a:lumMod val="90000"/>
                              <a:lumOff val="10000"/>
                            </a:schemeClr>
                          </a:solidFill>
                          <a:effectLst>
                            <a:outerShdw blurRad="38100" dist="38100" dir="2700000" algn="tl">
                              <a:srgbClr val="000000">
                                <a:alpha val="43137"/>
                              </a:srgbClr>
                            </a:outerShdw>
                          </a:effectLst>
                        </a:rPr>
                        <a:t>A7 (Aylward)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kern="1200">
                          <a:solidFill>
                            <a:schemeClr val="bg1">
                              <a:lumMod val="90000"/>
                              <a:lumOff val="10000"/>
                            </a:schemeClr>
                          </a:solidFill>
                          <a:effectLst>
                            <a:outerShdw blurRad="38100" dist="38100" dir="2700000" algn="tl">
                              <a:srgbClr val="000000">
                                <a:alpha val="43137"/>
                              </a:srgbClr>
                            </a:outerShdw>
                          </a:effectLst>
                          <a:latin typeface="+mn-lt"/>
                          <a:ea typeface="+mn-ea"/>
                          <a:cs typeface="+mn-cs"/>
                        </a:rPr>
                        <a:t>Mr C O’Neill</a:t>
                      </a:r>
                      <a:endParaRPr lang="en-GB" sz="4000" b="1" kern="1200">
                        <a:solidFill>
                          <a:schemeClr val="bg1">
                            <a:lumMod val="90000"/>
                            <a:lumOff val="10000"/>
                          </a:schemeClr>
                        </a:solidFill>
                        <a:effectLst>
                          <a:outerShdw blurRad="38100" dist="38100" dir="2700000" algn="tl">
                            <a:srgbClr val="000000">
                              <a:alpha val="43137"/>
                            </a:srgbClr>
                          </a:outerShdw>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rgbClr val="FF0000"/>
                          </a:solidFill>
                          <a:effectLst>
                            <a:outerShdw blurRad="38100" dist="38100" dir="2700000" algn="tl">
                              <a:srgbClr val="000000">
                                <a:alpha val="43137"/>
                              </a:srgbClr>
                            </a:outerShdw>
                          </a:effectLst>
                        </a:rPr>
                        <a:t>N7 (Newton)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kern="1200">
                          <a:solidFill>
                            <a:srgbClr val="FF0000"/>
                          </a:solidFill>
                          <a:effectLst>
                            <a:outerShdw blurRad="38100" dist="38100" dir="2700000" algn="tl">
                              <a:srgbClr val="000000">
                                <a:alpha val="43137"/>
                              </a:srgbClr>
                            </a:outerShdw>
                          </a:effectLst>
                          <a:latin typeface="+mn-lt"/>
                          <a:ea typeface="+mn-ea"/>
                          <a:cs typeface="+mn-cs"/>
                        </a:rPr>
                        <a:t>Mr R Wilkinson</a:t>
                      </a:r>
                      <a:endParaRPr lang="en-GB" sz="4000" b="1" kern="1200">
                        <a:solidFill>
                          <a:srgbClr val="FF0000"/>
                        </a:solidFill>
                        <a:effectLst>
                          <a:outerShdw blurRad="38100" dist="38100" dir="2700000" algn="tl">
                            <a:srgbClr val="000000">
                              <a:alpha val="43137"/>
                            </a:srgbClr>
                          </a:outerShdw>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367558206"/>
                  </a:ext>
                </a:extLst>
              </a:tr>
              <a:tr h="44488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rgbClr val="7030A0"/>
                          </a:solidFill>
                          <a:effectLst>
                            <a:outerShdw blurRad="38100" dist="38100" dir="2700000" algn="tl">
                              <a:srgbClr val="000000">
                                <a:alpha val="43137"/>
                              </a:srgbClr>
                            </a:outerShdw>
                          </a:effectLst>
                        </a:rPr>
                        <a:t>B7 (Bronte)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kern="1200">
                          <a:solidFill>
                            <a:srgbClr val="7030A0"/>
                          </a:solidFill>
                          <a:effectLst>
                            <a:outerShdw blurRad="38100" dist="38100" dir="2700000" algn="tl">
                              <a:srgbClr val="000000">
                                <a:alpha val="43137"/>
                              </a:srgbClr>
                            </a:outerShdw>
                          </a:effectLst>
                          <a:latin typeface="+mn-lt"/>
                          <a:ea typeface="+mn-ea"/>
                          <a:cs typeface="+mn-cs"/>
                        </a:rPr>
                        <a:t>Miss H </a:t>
                      </a:r>
                      <a:r>
                        <a:rPr lang="en-GB" sz="4000" b="1" kern="1200" err="1">
                          <a:solidFill>
                            <a:srgbClr val="7030A0"/>
                          </a:solidFill>
                          <a:effectLst>
                            <a:outerShdw blurRad="38100" dist="38100" dir="2700000" algn="tl">
                              <a:srgbClr val="000000">
                                <a:alpha val="43137"/>
                              </a:srgbClr>
                            </a:outerShdw>
                          </a:effectLst>
                          <a:latin typeface="+mn-lt"/>
                          <a:ea typeface="+mn-ea"/>
                          <a:cs typeface="+mn-cs"/>
                        </a:rPr>
                        <a:t>Mee</a:t>
                      </a:r>
                      <a:endParaRPr lang="en-GB" sz="4000" b="1" kern="1200">
                        <a:solidFill>
                          <a:srgbClr val="7030A0"/>
                        </a:solidFill>
                        <a:effectLst>
                          <a:outerShdw blurRad="38100" dist="38100" dir="2700000" algn="tl">
                            <a:srgbClr val="000000">
                              <a:alpha val="43137"/>
                            </a:srgbClr>
                          </a:outerShdw>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rgbClr val="FF6600"/>
                          </a:solidFill>
                          <a:effectLst>
                            <a:outerShdw blurRad="38100" dist="38100" dir="2700000" algn="tl">
                              <a:srgbClr val="000000">
                                <a:alpha val="43137"/>
                              </a:srgbClr>
                            </a:outerShdw>
                          </a:effectLst>
                        </a:rPr>
                        <a:t>P7 (Pankhurst)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kern="1200">
                          <a:solidFill>
                            <a:srgbClr val="FF6600"/>
                          </a:solidFill>
                          <a:effectLst>
                            <a:outerShdw blurRad="38100" dist="38100" dir="2700000" algn="tl">
                              <a:srgbClr val="000000">
                                <a:alpha val="43137"/>
                              </a:srgbClr>
                            </a:outerShdw>
                          </a:effectLst>
                          <a:latin typeface="+mn-lt"/>
                          <a:ea typeface="+mn-ea"/>
                          <a:cs typeface="+mn-cs"/>
                        </a:rPr>
                        <a:t>Mr A Lorentson</a:t>
                      </a:r>
                      <a:endParaRPr lang="en-GB" sz="4000" b="1" kern="1200">
                        <a:solidFill>
                          <a:srgbClr val="FF6600"/>
                        </a:solidFill>
                        <a:effectLst>
                          <a:outerShdw blurRad="38100" dist="38100" dir="2700000" algn="tl">
                            <a:srgbClr val="000000">
                              <a:alpha val="43137"/>
                            </a:srgbClr>
                          </a:outerShdw>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extLst>
                  <a:ext uri="{0D108BD9-81ED-4DB2-BD59-A6C34878D82A}">
                    <a16:rowId xmlns:a16="http://schemas.microsoft.com/office/drawing/2014/main" val="166572978"/>
                  </a:ext>
                </a:extLst>
              </a:tr>
              <a:tr h="1768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rgbClr val="00B050"/>
                          </a:solidFill>
                          <a:effectLst>
                            <a:outerShdw blurRad="38100" dist="38100" dir="2700000" algn="tl">
                              <a:srgbClr val="000000">
                                <a:alpha val="43137"/>
                              </a:srgbClr>
                            </a:outerShdw>
                          </a:effectLst>
                        </a:rPr>
                        <a:t>F7 (Faraday)</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kern="1200">
                          <a:solidFill>
                            <a:srgbClr val="00B050"/>
                          </a:solidFill>
                          <a:effectLst>
                            <a:outerShdw blurRad="38100" dist="38100" dir="2700000" algn="tl">
                              <a:srgbClr val="000000">
                                <a:alpha val="43137"/>
                              </a:srgbClr>
                            </a:outerShdw>
                          </a:effectLst>
                          <a:latin typeface="+mn-lt"/>
                          <a:ea typeface="+mn-ea"/>
                          <a:cs typeface="+mn-cs"/>
                        </a:rPr>
                        <a:t>Mr Z Phillips</a:t>
                      </a:r>
                      <a:endParaRPr lang="en-GB" sz="40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rgbClr val="FFFF00"/>
                          </a:solidFill>
                          <a:effectLst/>
                        </a:rPr>
                        <a:t>R7 (Rutherford)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kern="1200">
                          <a:solidFill>
                            <a:srgbClr val="FFFF00"/>
                          </a:solidFill>
                          <a:effectLst/>
                          <a:latin typeface="+mn-lt"/>
                          <a:ea typeface="+mn-ea"/>
                          <a:cs typeface="+mn-cs"/>
                        </a:rPr>
                        <a:t>Miss P Barry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lumMod val="75000"/>
                      </a:schemeClr>
                    </a:solidFill>
                  </a:tcPr>
                </a:tc>
                <a:extLst>
                  <a:ext uri="{0D108BD9-81ED-4DB2-BD59-A6C34878D82A}">
                    <a16:rowId xmlns:a16="http://schemas.microsoft.com/office/drawing/2014/main" val="1927762312"/>
                  </a:ext>
                </a:extLst>
              </a:tr>
              <a:tr h="17683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rgbClr val="FF0066"/>
                          </a:solidFill>
                          <a:effectLst>
                            <a:outerShdw blurRad="38100" dist="38100" dir="2700000" algn="tl">
                              <a:srgbClr val="000000">
                                <a:alpha val="43137"/>
                              </a:srgbClr>
                            </a:outerShdw>
                          </a:effectLst>
                        </a:rPr>
                        <a:t>L7 (Lovelace)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kern="1200">
                          <a:solidFill>
                            <a:srgbClr val="FF0066"/>
                          </a:solidFill>
                          <a:effectLst>
                            <a:outerShdw blurRad="38100" dist="38100" dir="2700000" algn="tl">
                              <a:srgbClr val="000000">
                                <a:alpha val="43137"/>
                              </a:srgbClr>
                            </a:outerShdw>
                          </a:effectLst>
                          <a:latin typeface="+mn-lt"/>
                          <a:ea typeface="+mn-ea"/>
                          <a:cs typeface="+mn-cs"/>
                        </a:rPr>
                        <a:t>Mr A </a:t>
                      </a:r>
                      <a:r>
                        <a:rPr lang="en-US" sz="4000" b="1" kern="1200" err="1">
                          <a:solidFill>
                            <a:srgbClr val="FF0066"/>
                          </a:solidFill>
                          <a:effectLst>
                            <a:outerShdw blurRad="38100" dist="38100" dir="2700000" algn="tl">
                              <a:srgbClr val="000000">
                                <a:alpha val="43137"/>
                              </a:srgbClr>
                            </a:outerShdw>
                          </a:effectLst>
                          <a:latin typeface="+mn-lt"/>
                          <a:ea typeface="+mn-ea"/>
                          <a:cs typeface="+mn-cs"/>
                        </a:rPr>
                        <a:t>Staiano</a:t>
                      </a:r>
                      <a:endParaRPr lang="en-GB" sz="4000" b="1" kern="1200">
                        <a:solidFill>
                          <a:srgbClr val="FF0066"/>
                        </a:solidFill>
                        <a:effectLst>
                          <a:outerShdw blurRad="38100" dist="38100" dir="2700000" algn="tl">
                            <a:srgbClr val="000000">
                              <a:alpha val="43137"/>
                            </a:srgbClr>
                          </a:outerShdw>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4000" b="1">
                          <a:solidFill>
                            <a:schemeClr val="bg1">
                              <a:lumMod val="25000"/>
                              <a:lumOff val="75000"/>
                            </a:schemeClr>
                          </a:solidFill>
                          <a:effectLst>
                            <a:outerShdw blurRad="38100" dist="38100" dir="2700000" algn="tl">
                              <a:srgbClr val="000000">
                                <a:alpha val="43137"/>
                              </a:srgbClr>
                            </a:outerShdw>
                          </a:effectLst>
                        </a:rPr>
                        <a:t>S7 (Scott)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4000" b="1" kern="1200">
                          <a:solidFill>
                            <a:schemeClr val="bg1">
                              <a:lumMod val="25000"/>
                              <a:lumOff val="75000"/>
                            </a:schemeClr>
                          </a:solidFill>
                          <a:effectLst>
                            <a:outerShdw blurRad="38100" dist="38100" dir="2700000" algn="tl">
                              <a:srgbClr val="000000">
                                <a:alpha val="43137"/>
                              </a:srgbClr>
                            </a:outerShdw>
                          </a:effectLst>
                          <a:latin typeface="+mn-lt"/>
                          <a:ea typeface="+mn-ea"/>
                          <a:cs typeface="+mn-cs"/>
                        </a:rPr>
                        <a:t>Mr H Barty</a:t>
                      </a:r>
                      <a:endParaRPr lang="en-GB" sz="4000" b="1" kern="1200">
                        <a:solidFill>
                          <a:schemeClr val="bg1">
                            <a:lumMod val="25000"/>
                            <a:lumOff val="75000"/>
                          </a:schemeClr>
                        </a:solidFill>
                        <a:effectLst>
                          <a:outerShdw blurRad="38100" dist="38100" dir="2700000" algn="tl">
                            <a:srgbClr val="000000">
                              <a:alpha val="43137"/>
                            </a:srgbClr>
                          </a:outerShdw>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1">
                        <a:lumMod val="50000"/>
                      </a:schemeClr>
                    </a:solidFill>
                  </a:tcPr>
                </a:tc>
                <a:extLst>
                  <a:ext uri="{0D108BD9-81ED-4DB2-BD59-A6C34878D82A}">
                    <a16:rowId xmlns:a16="http://schemas.microsoft.com/office/drawing/2014/main" val="3470310828"/>
                  </a:ext>
                </a:extLst>
              </a:tr>
            </a:tbl>
          </a:graphicData>
        </a:graphic>
      </p:graphicFrame>
    </p:spTree>
    <p:custDataLst>
      <p:tags r:id="rId1"/>
    </p:custDataLst>
    <p:extLst>
      <p:ext uri="{BB962C8B-B14F-4D97-AF65-F5344CB8AC3E}">
        <p14:creationId xmlns:p14="http://schemas.microsoft.com/office/powerpoint/2010/main" val="3656345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3AE8148-9E35-44C2-A15A-B5BE08FDD8F6}"/>
              </a:ext>
            </a:extLst>
          </p:cNvPr>
          <p:cNvSpPr>
            <a:spLocks noGrp="1"/>
          </p:cNvSpPr>
          <p:nvPr>
            <p:ph type="title"/>
          </p:nvPr>
        </p:nvSpPr>
        <p:spPr/>
        <p:txBody>
          <a:bodyPr/>
          <a:lstStyle/>
          <a:p>
            <a:r>
              <a:rPr lang="en-GB"/>
              <a:t>Communication</a:t>
            </a:r>
          </a:p>
        </p:txBody>
      </p:sp>
      <p:sp>
        <p:nvSpPr>
          <p:cNvPr id="9" name="Content Placeholder 8">
            <a:extLst>
              <a:ext uri="{FF2B5EF4-FFF2-40B4-BE49-F238E27FC236}">
                <a16:creationId xmlns:a16="http://schemas.microsoft.com/office/drawing/2014/main" id="{769E2F86-1FA0-4146-BD47-5B0A5DFE223D}"/>
              </a:ext>
            </a:extLst>
          </p:cNvPr>
          <p:cNvSpPr>
            <a:spLocks noGrp="1"/>
          </p:cNvSpPr>
          <p:nvPr>
            <p:ph idx="1"/>
          </p:nvPr>
        </p:nvSpPr>
        <p:spPr>
          <a:xfrm>
            <a:off x="680321" y="2336872"/>
            <a:ext cx="10372489" cy="3983917"/>
          </a:xfrm>
          <a:solidFill>
            <a:schemeClr val="tx1"/>
          </a:solidFill>
        </p:spPr>
        <p:txBody>
          <a:bodyPr vert="horz" lIns="91440" tIns="45720" rIns="91440" bIns="45720" rtlCol="0" anchor="t">
            <a:normAutofit/>
          </a:bodyPr>
          <a:lstStyle/>
          <a:p>
            <a:r>
              <a:rPr lang="en-GB" sz="3200">
                <a:solidFill>
                  <a:schemeClr val="bg1"/>
                </a:solidFill>
              </a:rPr>
              <a:t>Your Pastoral Assistant via a call to main office or </a:t>
            </a:r>
            <a:r>
              <a:rPr lang="en-GB" sz="3000">
                <a:solidFill>
                  <a:schemeClr val="bg1"/>
                </a:solidFill>
              </a:rPr>
              <a:t>pastoralsupportyear7@rmet.org.</a:t>
            </a:r>
            <a:r>
              <a:rPr lang="en-GB" sz="3000">
                <a:solidFill>
                  <a:srgbClr val="000000"/>
                </a:solidFill>
              </a:rPr>
              <a:t> </a:t>
            </a:r>
            <a:r>
              <a:rPr lang="en-GB" sz="3200">
                <a:solidFill>
                  <a:schemeClr val="bg1"/>
                </a:solidFill>
              </a:rPr>
              <a:t>They can triage your request or enquiry quickly as non-teaching members of staff.</a:t>
            </a:r>
          </a:p>
          <a:p>
            <a:r>
              <a:rPr lang="en-GB" sz="3200">
                <a:solidFill>
                  <a:schemeClr val="bg1"/>
                </a:solidFill>
              </a:rPr>
              <a:t>You can contact your child’s form tutor via email too (will be provided to the children in September).</a:t>
            </a:r>
            <a:endParaRPr lang="en-GB" sz="3200">
              <a:solidFill>
                <a:schemeClr val="bg1"/>
              </a:solidFill>
              <a:cs typeface="Calibri"/>
            </a:endParaRPr>
          </a:p>
          <a:p>
            <a:r>
              <a:rPr lang="en-GB" sz="3200">
                <a:solidFill>
                  <a:schemeClr val="bg1"/>
                </a:solidFill>
              </a:rPr>
              <a:t>You will be able to track your child’s reward and consequence points, and homework via the </a:t>
            </a:r>
            <a:r>
              <a:rPr lang="en-GB" sz="3200" err="1">
                <a:solidFill>
                  <a:schemeClr val="bg1"/>
                </a:solidFill>
              </a:rPr>
              <a:t>EduLink</a:t>
            </a:r>
            <a:r>
              <a:rPr lang="en-GB" sz="3200">
                <a:solidFill>
                  <a:schemeClr val="bg1"/>
                </a:solidFill>
              </a:rPr>
              <a:t> app.</a:t>
            </a:r>
          </a:p>
          <a:p>
            <a:endParaRPr lang="en-GB"/>
          </a:p>
        </p:txBody>
      </p:sp>
    </p:spTree>
    <p:extLst>
      <p:ext uri="{BB962C8B-B14F-4D97-AF65-F5344CB8AC3E}">
        <p14:creationId xmlns:p14="http://schemas.microsoft.com/office/powerpoint/2010/main" val="4220542716"/>
      </p:ext>
    </p:extLst>
  </p:cSld>
  <p:clrMapOvr>
    <a:masterClrMapping/>
  </p:clrMapOvr>
  <mc:AlternateContent xmlns:mc="http://schemas.openxmlformats.org/markup-compatibility/2006" xmlns:p14="http://schemas.microsoft.com/office/powerpoint/2010/main">
    <mc:Choice Requires="p14">
      <p:transition spd="slow" p14:dur="2000" advTm="166191"/>
    </mc:Choice>
    <mc:Fallback xmlns="">
      <p:transition spd="slow" advTm="16619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A3015B-0E84-47BF-B50C-2BC6F3666194}"/>
              </a:ext>
            </a:extLst>
          </p:cNvPr>
          <p:cNvSpPr>
            <a:spLocks noGrp="1"/>
          </p:cNvSpPr>
          <p:nvPr>
            <p:ph idx="1"/>
          </p:nvPr>
        </p:nvSpPr>
        <p:spPr/>
        <p:txBody>
          <a:bodyPr/>
          <a:lstStyle/>
          <a:p>
            <a:pPr marL="0" indent="0">
              <a:buNone/>
            </a:pPr>
            <a:endParaRPr lang="en-GB"/>
          </a:p>
          <a:p>
            <a:pPr marL="0" indent="0">
              <a:buNone/>
            </a:pPr>
            <a:endParaRPr lang="en-GB"/>
          </a:p>
          <a:p>
            <a:pPr marL="0" indent="0">
              <a:buNone/>
            </a:pPr>
            <a:endParaRPr lang="en-GB"/>
          </a:p>
        </p:txBody>
      </p:sp>
      <p:graphicFrame>
        <p:nvGraphicFramePr>
          <p:cNvPr id="4" name="Table 3">
            <a:extLst>
              <a:ext uri="{FF2B5EF4-FFF2-40B4-BE49-F238E27FC236}">
                <a16:creationId xmlns:a16="http://schemas.microsoft.com/office/drawing/2014/main" id="{CED26A37-D6A3-4E3E-8D3D-AC3BA8E08C34}"/>
              </a:ext>
            </a:extLst>
          </p:cNvPr>
          <p:cNvGraphicFramePr>
            <a:graphicFrameLocks noGrp="1"/>
          </p:cNvGraphicFramePr>
          <p:nvPr>
            <p:extLst>
              <p:ext uri="{D42A27DB-BD31-4B8C-83A1-F6EECF244321}">
                <p14:modId xmlns:p14="http://schemas.microsoft.com/office/powerpoint/2010/main" val="3882629018"/>
              </p:ext>
            </p:extLst>
          </p:nvPr>
        </p:nvGraphicFramePr>
        <p:xfrm>
          <a:off x="200025" y="2059635"/>
          <a:ext cx="11791950" cy="5091050"/>
        </p:xfrm>
        <a:graphic>
          <a:graphicData uri="http://schemas.openxmlformats.org/drawingml/2006/table">
            <a:tbl>
              <a:tblPr firstRow="1" bandRow="1">
                <a:tableStyleId>{F5AB1C69-6EDB-4FF4-983F-18BD219EF322}</a:tableStyleId>
              </a:tblPr>
              <a:tblGrid>
                <a:gridCol w="5151223">
                  <a:extLst>
                    <a:ext uri="{9D8B030D-6E8A-4147-A177-3AD203B41FA5}">
                      <a16:colId xmlns:a16="http://schemas.microsoft.com/office/drawing/2014/main" val="403472749"/>
                    </a:ext>
                  </a:extLst>
                </a:gridCol>
                <a:gridCol w="6640727">
                  <a:extLst>
                    <a:ext uri="{9D8B030D-6E8A-4147-A177-3AD203B41FA5}">
                      <a16:colId xmlns:a16="http://schemas.microsoft.com/office/drawing/2014/main" val="3404787528"/>
                    </a:ext>
                  </a:extLst>
                </a:gridCol>
              </a:tblGrid>
              <a:tr h="901314">
                <a:tc>
                  <a:txBody>
                    <a:bodyPr/>
                    <a:lstStyle/>
                    <a:p>
                      <a:r>
                        <a:rPr lang="en-GB" sz="2400" b="1">
                          <a:solidFill>
                            <a:schemeClr val="tx1"/>
                          </a:solidFill>
                        </a:rPr>
                        <a:t>Drama and Music Productions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2400" b="1">
                          <a:solidFill>
                            <a:schemeClr val="tx1"/>
                          </a:solidFill>
                        </a:rPr>
                        <a:t>Sports Teams and Clubs – Basketball, Netball,  Football, Dance, Rounders, Golf and Athletics.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314744446"/>
                  </a:ext>
                </a:extLst>
              </a:tr>
              <a:tr h="539674">
                <a:tc>
                  <a:txBody>
                    <a:bodyPr/>
                    <a:lstStyle/>
                    <a:p>
                      <a:r>
                        <a:rPr lang="en-GB" sz="2400" b="1">
                          <a:solidFill>
                            <a:schemeClr val="tx1"/>
                          </a:solidFill>
                        </a:rPr>
                        <a:t>Philosophy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1">
                          <a:solidFill>
                            <a:schemeClr val="tx1"/>
                          </a:solidFill>
                        </a:rPr>
                        <a:t>Science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07833902"/>
                  </a:ext>
                </a:extLst>
              </a:tr>
              <a:tr h="539674">
                <a:tc>
                  <a:txBody>
                    <a:bodyPr/>
                    <a:lstStyle/>
                    <a:p>
                      <a:r>
                        <a:rPr lang="en-GB" sz="2400" b="1">
                          <a:solidFill>
                            <a:schemeClr val="tx1"/>
                          </a:solidFill>
                        </a:rPr>
                        <a:t>Dungeons &amp; Dragons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1">
                          <a:solidFill>
                            <a:schemeClr val="tx1"/>
                          </a:solidFill>
                        </a:rPr>
                        <a:t>Quantum Physics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89414476"/>
                  </a:ext>
                </a:extLst>
              </a:tr>
              <a:tr h="601980">
                <a:tc>
                  <a:txBody>
                    <a:bodyPr/>
                    <a:lstStyle/>
                    <a:p>
                      <a:r>
                        <a:rPr lang="en-GB" sz="2400" b="1">
                          <a:solidFill>
                            <a:schemeClr val="tx1"/>
                          </a:solidFill>
                        </a:rPr>
                        <a:t>Film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2">
                  <a:txBody>
                    <a:bodyPr/>
                    <a:lstStyle/>
                    <a:p>
                      <a:r>
                        <a:rPr lang="en-GB" sz="2400" b="1">
                          <a:solidFill>
                            <a:schemeClr val="tx1"/>
                          </a:solidFill>
                        </a:rPr>
                        <a:t>Big Band, Brass Group, Trombone Choir, Ukulele Club, String Ensemble, Junior Wind Band, Music Tech Club, Guitar Club, Vocal Chords.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03389432"/>
                  </a:ext>
                </a:extLst>
              </a:tr>
              <a:tr h="601980">
                <a:tc>
                  <a:txBody>
                    <a:bodyPr/>
                    <a:lstStyle/>
                    <a:p>
                      <a:pPr lvl="0">
                        <a:buNone/>
                      </a:pPr>
                      <a:r>
                        <a:rPr lang="en-GB" sz="2400" b="1" i="0" u="none" strike="noStrike" noProof="0">
                          <a:solidFill>
                            <a:schemeClr val="tx1"/>
                          </a:solidFill>
                          <a:latin typeface="Calibri"/>
                        </a:rPr>
                        <a:t>Eco Club</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tc vMerge="1">
                  <a:txBody>
                    <a:bodyPr/>
                    <a:lstStyle/>
                    <a:p>
                      <a:endParaRPr lang="en-GB" sz="2400" b="1">
                        <a:solidFill>
                          <a:schemeClr val="tx1"/>
                        </a:solidFill>
                      </a:endParaRPr>
                    </a:p>
                  </a:txBody>
                  <a:tcPr>
                    <a:lnL w="12700">
                      <a:solidFill>
                        <a:schemeClr val="tx1"/>
                      </a:solidFill>
                    </a:lnL>
                    <a:lnR w="12700">
                      <a:solidFill>
                        <a:schemeClr val="tx1"/>
                      </a:solidFill>
                    </a:lnR>
                    <a:lnT w="12700">
                      <a:solidFill>
                        <a:schemeClr val="tx1"/>
                      </a:solidFill>
                    </a:lnT>
                    <a:lnB w="12700">
                      <a:solidFill>
                        <a:schemeClr val="tx1"/>
                      </a:solidFill>
                    </a:lnB>
                    <a:solidFill>
                      <a:schemeClr val="bg1"/>
                    </a:solidFill>
                  </a:tcPr>
                </a:tc>
                <a:extLst>
                  <a:ext uri="{0D108BD9-81ED-4DB2-BD59-A6C34878D82A}">
                    <a16:rowId xmlns:a16="http://schemas.microsoft.com/office/drawing/2014/main" val="659218560"/>
                  </a:ext>
                </a:extLst>
              </a:tr>
              <a:tr h="539674">
                <a:tc>
                  <a:txBody>
                    <a:bodyPr/>
                    <a:lstStyle/>
                    <a:p>
                      <a:r>
                        <a:rPr lang="en-GB" sz="2400" b="1">
                          <a:solidFill>
                            <a:schemeClr val="tx1"/>
                          </a:solidFill>
                        </a:rPr>
                        <a:t>Engineering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1">
                          <a:solidFill>
                            <a:schemeClr val="tx1"/>
                          </a:solidFill>
                        </a:rPr>
                        <a:t>Design &amp; Technology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12882727"/>
                  </a:ext>
                </a:extLst>
              </a:tr>
              <a:tr h="539674">
                <a:tc>
                  <a:txBody>
                    <a:bodyPr/>
                    <a:lstStyle/>
                    <a:p>
                      <a:r>
                        <a:rPr lang="en-GB" sz="2400" b="1">
                          <a:solidFill>
                            <a:schemeClr val="tx1"/>
                          </a:solidFill>
                        </a:rPr>
                        <a:t>Chess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1">
                          <a:solidFill>
                            <a:schemeClr val="tx1"/>
                          </a:solidFill>
                        </a:rPr>
                        <a:t>Computing Club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18360921"/>
                  </a:ext>
                </a:extLst>
              </a:tr>
              <a:tr h="539674">
                <a:tc>
                  <a:txBody>
                    <a:bodyPr/>
                    <a:lstStyle/>
                    <a:p>
                      <a:r>
                        <a:rPr lang="en-GB" sz="2400" b="1">
                          <a:solidFill>
                            <a:schemeClr val="tx1"/>
                          </a:solidFill>
                        </a:rPr>
                        <a:t>Duke of Edinburgh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400" b="1">
                          <a:solidFill>
                            <a:schemeClr val="tx1"/>
                          </a:solidFill>
                        </a:rPr>
                        <a:t>Young Enterprise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76394059"/>
                  </a:ext>
                </a:extLst>
              </a:tr>
            </a:tbl>
          </a:graphicData>
        </a:graphic>
      </p:graphicFrame>
      <p:sp>
        <p:nvSpPr>
          <p:cNvPr id="6" name="Title 5">
            <a:extLst>
              <a:ext uri="{FF2B5EF4-FFF2-40B4-BE49-F238E27FC236}">
                <a16:creationId xmlns:a16="http://schemas.microsoft.com/office/drawing/2014/main" id="{F0EA602B-8137-4A4A-9B05-A41777F80014}"/>
              </a:ext>
            </a:extLst>
          </p:cNvPr>
          <p:cNvSpPr>
            <a:spLocks noGrp="1"/>
          </p:cNvSpPr>
          <p:nvPr>
            <p:ph type="title"/>
          </p:nvPr>
        </p:nvSpPr>
        <p:spPr/>
        <p:txBody>
          <a:bodyPr vert="horz" lIns="91440" tIns="45720" rIns="91440" bIns="45720" rtlCol="0" anchor="ctr">
            <a:noAutofit/>
          </a:bodyPr>
          <a:lstStyle/>
          <a:p>
            <a:r>
              <a:rPr lang="en-GB" sz="4000">
                <a:cs typeface="Segoe UI Semibold"/>
              </a:rPr>
              <a:t>Our extra-curricula programme - Developing</a:t>
            </a:r>
            <a:r>
              <a:rPr lang="en-GB" sz="4000"/>
              <a:t> the whole person</a:t>
            </a:r>
          </a:p>
        </p:txBody>
      </p:sp>
    </p:spTree>
    <p:extLst>
      <p:ext uri="{BB962C8B-B14F-4D97-AF65-F5344CB8AC3E}">
        <p14:creationId xmlns:p14="http://schemas.microsoft.com/office/powerpoint/2010/main" val="24134082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DEDB-0C9F-421F-8A6F-4ECD1C3843F4}"/>
              </a:ext>
            </a:extLst>
          </p:cNvPr>
          <p:cNvSpPr>
            <a:spLocks noGrp="1"/>
          </p:cNvSpPr>
          <p:nvPr>
            <p:ph type="title"/>
          </p:nvPr>
        </p:nvSpPr>
        <p:spPr/>
        <p:txBody>
          <a:bodyPr/>
          <a:lstStyle/>
          <a:p>
            <a:r>
              <a:rPr lang="en-GB"/>
              <a:t>Meet Your Child’s Form Tutor</a:t>
            </a:r>
          </a:p>
        </p:txBody>
      </p:sp>
      <p:graphicFrame>
        <p:nvGraphicFramePr>
          <p:cNvPr id="4" name="Content Placeholder 3">
            <a:extLst>
              <a:ext uri="{FF2B5EF4-FFF2-40B4-BE49-F238E27FC236}">
                <a16:creationId xmlns:a16="http://schemas.microsoft.com/office/drawing/2014/main" id="{47052B24-A3D9-4DA2-B333-072BAE754017}"/>
              </a:ext>
            </a:extLst>
          </p:cNvPr>
          <p:cNvGraphicFramePr>
            <a:graphicFrameLocks noGrp="1"/>
          </p:cNvGraphicFramePr>
          <p:nvPr>
            <p:ph idx="1"/>
            <p:extLst>
              <p:ext uri="{D42A27DB-BD31-4B8C-83A1-F6EECF244321}">
                <p14:modId xmlns:p14="http://schemas.microsoft.com/office/powerpoint/2010/main" val="259581254"/>
              </p:ext>
            </p:extLst>
          </p:nvPr>
        </p:nvGraphicFramePr>
        <p:xfrm>
          <a:off x="687976" y="2362201"/>
          <a:ext cx="9606962" cy="3505200"/>
        </p:xfrm>
        <a:graphic>
          <a:graphicData uri="http://schemas.openxmlformats.org/drawingml/2006/table">
            <a:tbl>
              <a:tblPr firstRow="1" bandRow="1">
                <a:tableStyleId>{93296810-A885-4BE3-A3E7-6D5BEEA58F35}</a:tableStyleId>
              </a:tblPr>
              <a:tblGrid>
                <a:gridCol w="4803481">
                  <a:extLst>
                    <a:ext uri="{9D8B030D-6E8A-4147-A177-3AD203B41FA5}">
                      <a16:colId xmlns:a16="http://schemas.microsoft.com/office/drawing/2014/main" val="1133647229"/>
                    </a:ext>
                  </a:extLst>
                </a:gridCol>
                <a:gridCol w="4803481">
                  <a:extLst>
                    <a:ext uri="{9D8B030D-6E8A-4147-A177-3AD203B41FA5}">
                      <a16:colId xmlns:a16="http://schemas.microsoft.com/office/drawing/2014/main" val="3744998626"/>
                    </a:ext>
                  </a:extLst>
                </a:gridCol>
              </a:tblGrid>
              <a:tr h="360970">
                <a:tc>
                  <a:txBody>
                    <a:bodyPr/>
                    <a:lstStyle/>
                    <a:p>
                      <a:endParaRPr lang="en-GB" sz="4000"/>
                    </a:p>
                  </a:txBody>
                  <a:tcPr/>
                </a:tc>
                <a:tc>
                  <a:txBody>
                    <a:bodyPr/>
                    <a:lstStyle/>
                    <a:p>
                      <a:endParaRPr lang="en-GB" sz="4000"/>
                    </a:p>
                  </a:txBody>
                  <a:tcPr/>
                </a:tc>
                <a:extLst>
                  <a:ext uri="{0D108BD9-81ED-4DB2-BD59-A6C34878D82A}">
                    <a16:rowId xmlns:a16="http://schemas.microsoft.com/office/drawing/2014/main" val="1358177028"/>
                  </a:ext>
                </a:extLst>
              </a:tr>
              <a:tr h="360970">
                <a:tc>
                  <a:txBody>
                    <a:bodyPr/>
                    <a:lstStyle/>
                    <a:p>
                      <a:r>
                        <a:rPr lang="en-GB" sz="4000" dirty="0"/>
                        <a:t>Mr C O’Neill A7</a:t>
                      </a:r>
                    </a:p>
                  </a:txBody>
                  <a:tcPr/>
                </a:tc>
                <a:tc>
                  <a:txBody>
                    <a:bodyPr/>
                    <a:lstStyle/>
                    <a:p>
                      <a:r>
                        <a:rPr lang="en-GB" sz="4000"/>
                        <a:t>F3</a:t>
                      </a:r>
                    </a:p>
                  </a:txBody>
                  <a:tcPr/>
                </a:tc>
                <a:extLst>
                  <a:ext uri="{0D108BD9-81ED-4DB2-BD59-A6C34878D82A}">
                    <a16:rowId xmlns:a16="http://schemas.microsoft.com/office/drawing/2014/main" val="3284197776"/>
                  </a:ext>
                </a:extLst>
              </a:tr>
              <a:tr h="360970">
                <a:tc>
                  <a:txBody>
                    <a:bodyPr/>
                    <a:lstStyle/>
                    <a:p>
                      <a:r>
                        <a:rPr lang="en-GB" sz="4000" dirty="0"/>
                        <a:t>Miss </a:t>
                      </a:r>
                      <a:r>
                        <a:rPr lang="en-GB" sz="4000" dirty="0" err="1"/>
                        <a:t>Mee</a:t>
                      </a:r>
                      <a:r>
                        <a:rPr lang="en-GB" sz="4000" dirty="0"/>
                        <a:t> B7</a:t>
                      </a:r>
                    </a:p>
                  </a:txBody>
                  <a:tcPr/>
                </a:tc>
                <a:tc>
                  <a:txBody>
                    <a:bodyPr/>
                    <a:lstStyle/>
                    <a:p>
                      <a:r>
                        <a:rPr lang="en-GB" sz="4000"/>
                        <a:t>Hall</a:t>
                      </a:r>
                    </a:p>
                  </a:txBody>
                  <a:tcPr/>
                </a:tc>
                <a:extLst>
                  <a:ext uri="{0D108BD9-81ED-4DB2-BD59-A6C34878D82A}">
                    <a16:rowId xmlns:a16="http://schemas.microsoft.com/office/drawing/2014/main" val="193768323"/>
                  </a:ext>
                </a:extLst>
              </a:tr>
              <a:tr h="360970">
                <a:tc>
                  <a:txBody>
                    <a:bodyPr/>
                    <a:lstStyle/>
                    <a:p>
                      <a:r>
                        <a:rPr lang="en-GB" sz="4000" dirty="0"/>
                        <a:t>Mr Z Phillips F7</a:t>
                      </a:r>
                    </a:p>
                  </a:txBody>
                  <a:tcPr/>
                </a:tc>
                <a:tc>
                  <a:txBody>
                    <a:bodyPr/>
                    <a:lstStyle/>
                    <a:p>
                      <a:r>
                        <a:rPr lang="en-GB" sz="4000"/>
                        <a:t>A2 </a:t>
                      </a:r>
                    </a:p>
                  </a:txBody>
                  <a:tcPr/>
                </a:tc>
                <a:extLst>
                  <a:ext uri="{0D108BD9-81ED-4DB2-BD59-A6C34878D82A}">
                    <a16:rowId xmlns:a16="http://schemas.microsoft.com/office/drawing/2014/main" val="620259421"/>
                  </a:ext>
                </a:extLst>
              </a:tr>
              <a:tr h="360970">
                <a:tc>
                  <a:txBody>
                    <a:bodyPr/>
                    <a:lstStyle/>
                    <a:p>
                      <a:r>
                        <a:rPr lang="en-GB" sz="4000" dirty="0"/>
                        <a:t>Mr </a:t>
                      </a:r>
                      <a:r>
                        <a:rPr lang="en-GB" sz="4000" dirty="0" err="1"/>
                        <a:t>Staiano</a:t>
                      </a:r>
                      <a:r>
                        <a:rPr lang="en-GB" sz="4000" dirty="0"/>
                        <a:t> L7</a:t>
                      </a:r>
                    </a:p>
                  </a:txBody>
                  <a:tcPr/>
                </a:tc>
                <a:tc>
                  <a:txBody>
                    <a:bodyPr/>
                    <a:lstStyle/>
                    <a:p>
                      <a:r>
                        <a:rPr lang="en-GB" sz="4000" dirty="0"/>
                        <a:t>Library</a:t>
                      </a:r>
                    </a:p>
                  </a:txBody>
                  <a:tcPr/>
                </a:tc>
                <a:extLst>
                  <a:ext uri="{0D108BD9-81ED-4DB2-BD59-A6C34878D82A}">
                    <a16:rowId xmlns:a16="http://schemas.microsoft.com/office/drawing/2014/main" val="1703161171"/>
                  </a:ext>
                </a:extLst>
              </a:tr>
            </a:tbl>
          </a:graphicData>
        </a:graphic>
      </p:graphicFrame>
    </p:spTree>
    <p:extLst>
      <p:ext uri="{BB962C8B-B14F-4D97-AF65-F5344CB8AC3E}">
        <p14:creationId xmlns:p14="http://schemas.microsoft.com/office/powerpoint/2010/main" val="173226395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5DEDB-0C9F-421F-8A6F-4ECD1C3843F4}"/>
              </a:ext>
            </a:extLst>
          </p:cNvPr>
          <p:cNvSpPr>
            <a:spLocks noGrp="1"/>
          </p:cNvSpPr>
          <p:nvPr>
            <p:ph type="title"/>
          </p:nvPr>
        </p:nvSpPr>
        <p:spPr/>
        <p:txBody>
          <a:bodyPr/>
          <a:lstStyle/>
          <a:p>
            <a:r>
              <a:rPr lang="en-GB"/>
              <a:t>Meet Your Child’s Form Tutor</a:t>
            </a:r>
          </a:p>
        </p:txBody>
      </p:sp>
      <p:graphicFrame>
        <p:nvGraphicFramePr>
          <p:cNvPr id="4" name="Content Placeholder 3">
            <a:extLst>
              <a:ext uri="{FF2B5EF4-FFF2-40B4-BE49-F238E27FC236}">
                <a16:creationId xmlns:a16="http://schemas.microsoft.com/office/drawing/2014/main" id="{47052B24-A3D9-4DA2-B333-072BAE754017}"/>
              </a:ext>
            </a:extLst>
          </p:cNvPr>
          <p:cNvGraphicFramePr>
            <a:graphicFrameLocks noGrp="1"/>
          </p:cNvGraphicFramePr>
          <p:nvPr>
            <p:ph idx="1"/>
            <p:extLst>
              <p:ext uri="{D42A27DB-BD31-4B8C-83A1-F6EECF244321}">
                <p14:modId xmlns:p14="http://schemas.microsoft.com/office/powerpoint/2010/main" val="52601323"/>
              </p:ext>
            </p:extLst>
          </p:nvPr>
        </p:nvGraphicFramePr>
        <p:xfrm>
          <a:off x="687976" y="2362201"/>
          <a:ext cx="9606962" cy="4114800"/>
        </p:xfrm>
        <a:graphic>
          <a:graphicData uri="http://schemas.openxmlformats.org/drawingml/2006/table">
            <a:tbl>
              <a:tblPr firstRow="1" bandRow="1">
                <a:tableStyleId>{93296810-A885-4BE3-A3E7-6D5BEEA58F35}</a:tableStyleId>
              </a:tblPr>
              <a:tblGrid>
                <a:gridCol w="4803481">
                  <a:extLst>
                    <a:ext uri="{9D8B030D-6E8A-4147-A177-3AD203B41FA5}">
                      <a16:colId xmlns:a16="http://schemas.microsoft.com/office/drawing/2014/main" val="1133647229"/>
                    </a:ext>
                  </a:extLst>
                </a:gridCol>
                <a:gridCol w="4803481">
                  <a:extLst>
                    <a:ext uri="{9D8B030D-6E8A-4147-A177-3AD203B41FA5}">
                      <a16:colId xmlns:a16="http://schemas.microsoft.com/office/drawing/2014/main" val="3744998626"/>
                    </a:ext>
                  </a:extLst>
                </a:gridCol>
              </a:tblGrid>
              <a:tr h="360970">
                <a:tc>
                  <a:txBody>
                    <a:bodyPr/>
                    <a:lstStyle/>
                    <a:p>
                      <a:endParaRPr lang="en-GB" sz="4000"/>
                    </a:p>
                  </a:txBody>
                  <a:tcPr/>
                </a:tc>
                <a:tc>
                  <a:txBody>
                    <a:bodyPr/>
                    <a:lstStyle/>
                    <a:p>
                      <a:endParaRPr lang="en-GB" sz="4000"/>
                    </a:p>
                  </a:txBody>
                  <a:tcPr/>
                </a:tc>
                <a:extLst>
                  <a:ext uri="{0D108BD9-81ED-4DB2-BD59-A6C34878D82A}">
                    <a16:rowId xmlns:a16="http://schemas.microsoft.com/office/drawing/2014/main" val="1358177028"/>
                  </a:ext>
                </a:extLst>
              </a:tr>
              <a:tr h="360970">
                <a:tc>
                  <a:txBody>
                    <a:bodyPr/>
                    <a:lstStyle/>
                    <a:p>
                      <a:r>
                        <a:rPr lang="en-GB" sz="4000" dirty="0"/>
                        <a:t>Mr Wilkinson N7</a:t>
                      </a:r>
                    </a:p>
                  </a:txBody>
                  <a:tcPr/>
                </a:tc>
                <a:tc>
                  <a:txBody>
                    <a:bodyPr/>
                    <a:lstStyle/>
                    <a:p>
                      <a:r>
                        <a:rPr lang="en-GB" sz="4000"/>
                        <a:t>F3</a:t>
                      </a:r>
                    </a:p>
                  </a:txBody>
                  <a:tcPr/>
                </a:tc>
                <a:extLst>
                  <a:ext uri="{0D108BD9-81ED-4DB2-BD59-A6C34878D82A}">
                    <a16:rowId xmlns:a16="http://schemas.microsoft.com/office/drawing/2014/main" val="3284197776"/>
                  </a:ext>
                </a:extLst>
              </a:tr>
              <a:tr h="360970">
                <a:tc>
                  <a:txBody>
                    <a:bodyPr/>
                    <a:lstStyle/>
                    <a:p>
                      <a:r>
                        <a:rPr lang="en-GB" sz="4000" dirty="0"/>
                        <a:t>Mrs Mayes (for Mr Lorentson) P7</a:t>
                      </a:r>
                    </a:p>
                  </a:txBody>
                  <a:tcPr/>
                </a:tc>
                <a:tc>
                  <a:txBody>
                    <a:bodyPr/>
                    <a:lstStyle/>
                    <a:p>
                      <a:r>
                        <a:rPr lang="en-GB" sz="4000"/>
                        <a:t>A2</a:t>
                      </a:r>
                    </a:p>
                  </a:txBody>
                  <a:tcPr/>
                </a:tc>
                <a:extLst>
                  <a:ext uri="{0D108BD9-81ED-4DB2-BD59-A6C34878D82A}">
                    <a16:rowId xmlns:a16="http://schemas.microsoft.com/office/drawing/2014/main" val="193768323"/>
                  </a:ext>
                </a:extLst>
              </a:tr>
              <a:tr h="360970">
                <a:tc>
                  <a:txBody>
                    <a:bodyPr/>
                    <a:lstStyle/>
                    <a:p>
                      <a:r>
                        <a:rPr lang="en-GB" sz="4000" dirty="0"/>
                        <a:t>Miss Barry R7</a:t>
                      </a:r>
                    </a:p>
                  </a:txBody>
                  <a:tcPr/>
                </a:tc>
                <a:tc>
                  <a:txBody>
                    <a:bodyPr/>
                    <a:lstStyle/>
                    <a:p>
                      <a:r>
                        <a:rPr lang="en-GB" sz="4000"/>
                        <a:t>Hall</a:t>
                      </a:r>
                    </a:p>
                  </a:txBody>
                  <a:tcPr/>
                </a:tc>
                <a:extLst>
                  <a:ext uri="{0D108BD9-81ED-4DB2-BD59-A6C34878D82A}">
                    <a16:rowId xmlns:a16="http://schemas.microsoft.com/office/drawing/2014/main" val="620259421"/>
                  </a:ext>
                </a:extLst>
              </a:tr>
              <a:tr h="360970">
                <a:tc>
                  <a:txBody>
                    <a:bodyPr/>
                    <a:lstStyle/>
                    <a:p>
                      <a:r>
                        <a:rPr lang="en-GB" sz="4000" dirty="0"/>
                        <a:t>Mr Barty S7</a:t>
                      </a:r>
                    </a:p>
                  </a:txBody>
                  <a:tcPr/>
                </a:tc>
                <a:tc>
                  <a:txBody>
                    <a:bodyPr/>
                    <a:lstStyle/>
                    <a:p>
                      <a:r>
                        <a:rPr lang="en-GB" sz="4000" dirty="0"/>
                        <a:t>Library</a:t>
                      </a:r>
                    </a:p>
                  </a:txBody>
                  <a:tcPr/>
                </a:tc>
                <a:extLst>
                  <a:ext uri="{0D108BD9-81ED-4DB2-BD59-A6C34878D82A}">
                    <a16:rowId xmlns:a16="http://schemas.microsoft.com/office/drawing/2014/main" val="1703161171"/>
                  </a:ext>
                </a:extLst>
              </a:tr>
            </a:tbl>
          </a:graphicData>
        </a:graphic>
      </p:graphicFrame>
    </p:spTree>
    <p:extLst>
      <p:ext uri="{BB962C8B-B14F-4D97-AF65-F5344CB8AC3E}">
        <p14:creationId xmlns:p14="http://schemas.microsoft.com/office/powerpoint/2010/main" val="13270884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B144F-C38E-4C69-90F0-1E22B8647F47}"/>
              </a:ext>
            </a:extLst>
          </p:cNvPr>
          <p:cNvSpPr>
            <a:spLocks noGrp="1"/>
          </p:cNvSpPr>
          <p:nvPr>
            <p:ph type="title"/>
          </p:nvPr>
        </p:nvSpPr>
        <p:spPr>
          <a:xfrm>
            <a:off x="680321" y="753228"/>
            <a:ext cx="9613861" cy="599583"/>
          </a:xfrm>
        </p:spPr>
        <p:txBody>
          <a:bodyPr/>
          <a:lstStyle/>
          <a:p>
            <a:r>
              <a:rPr lang="en-GB"/>
              <a:t>Our School Day</a:t>
            </a:r>
            <a:endParaRPr lang="en-GB">
              <a:cs typeface="Segoe UI Semibold"/>
            </a:endParaRPr>
          </a:p>
        </p:txBody>
      </p:sp>
      <p:sp>
        <p:nvSpPr>
          <p:cNvPr id="7" name="Content Placeholder 6">
            <a:extLst>
              <a:ext uri="{FF2B5EF4-FFF2-40B4-BE49-F238E27FC236}">
                <a16:creationId xmlns:a16="http://schemas.microsoft.com/office/drawing/2014/main" id="{7BB2E792-9794-4788-A9CE-E77BC5B7A504}"/>
              </a:ext>
            </a:extLst>
          </p:cNvPr>
          <p:cNvSpPr>
            <a:spLocks noGrp="1"/>
          </p:cNvSpPr>
          <p:nvPr>
            <p:ph idx="1"/>
          </p:nvPr>
        </p:nvSpPr>
        <p:spPr>
          <a:xfrm>
            <a:off x="168674" y="2198987"/>
            <a:ext cx="11910115" cy="4497904"/>
          </a:xfrm>
          <a:solidFill>
            <a:schemeClr val="tx1"/>
          </a:solidFill>
        </p:spPr>
        <p:txBody>
          <a:bodyPr vert="horz" lIns="91440" tIns="45720" rIns="91440" bIns="45720" rtlCol="0" anchor="t">
            <a:normAutofit fontScale="85000" lnSpcReduction="20000"/>
          </a:bodyPr>
          <a:lstStyle/>
          <a:p>
            <a:pPr marL="457200" indent="-457200"/>
            <a:r>
              <a:rPr lang="en-GB" sz="3400">
                <a:solidFill>
                  <a:schemeClr val="bg1"/>
                </a:solidFill>
              </a:rPr>
              <a:t>8:30 am to 3:05 pm.  Breakfast club from 8:00 am in the Hall. </a:t>
            </a:r>
            <a:endParaRPr lang="en-GB" sz="3400">
              <a:solidFill>
                <a:schemeClr val="bg1"/>
              </a:solidFill>
              <a:cs typeface="Calibri"/>
            </a:endParaRPr>
          </a:p>
          <a:p>
            <a:pPr marL="0" indent="0">
              <a:buNone/>
            </a:pPr>
            <a:endParaRPr lang="en-GB" sz="3400">
              <a:solidFill>
                <a:schemeClr val="bg1"/>
              </a:solidFill>
              <a:cs typeface="Calibri"/>
            </a:endParaRPr>
          </a:p>
          <a:p>
            <a:pPr marL="457200" indent="-457200"/>
            <a:r>
              <a:rPr lang="en-GB" sz="3400">
                <a:solidFill>
                  <a:schemeClr val="bg1"/>
                </a:solidFill>
                <a:cs typeface="Calibri"/>
              </a:rPr>
              <a:t>8:35 – 8:55       Registration and form time / assembly (Monday for Year 7)</a:t>
            </a:r>
            <a:endParaRPr lang="en-GB">
              <a:solidFill>
                <a:schemeClr val="bg1"/>
              </a:solidFill>
              <a:cs typeface="Calibri"/>
            </a:endParaRPr>
          </a:p>
          <a:p>
            <a:pPr marL="457200" indent="-457200"/>
            <a:r>
              <a:rPr lang="en-GB" sz="3400">
                <a:solidFill>
                  <a:schemeClr val="bg1"/>
                </a:solidFill>
                <a:cs typeface="Calibri"/>
              </a:rPr>
              <a:t>8:55 – 9:55       Period 1</a:t>
            </a:r>
          </a:p>
          <a:p>
            <a:pPr marL="457200" indent="-457200"/>
            <a:r>
              <a:rPr lang="en-GB" sz="3400">
                <a:solidFill>
                  <a:schemeClr val="bg1"/>
                </a:solidFill>
                <a:cs typeface="Calibri"/>
              </a:rPr>
              <a:t>9:55 – 10:55     Period 2</a:t>
            </a:r>
          </a:p>
          <a:p>
            <a:pPr marL="457200" indent="-457200"/>
            <a:r>
              <a:rPr lang="en-GB" sz="3400">
                <a:solidFill>
                  <a:schemeClr val="bg1"/>
                </a:solidFill>
                <a:cs typeface="Calibri"/>
              </a:rPr>
              <a:t>10:55 – 11:20   Break</a:t>
            </a:r>
          </a:p>
          <a:p>
            <a:pPr marL="457200" indent="-457200"/>
            <a:r>
              <a:rPr lang="en-GB" sz="3400">
                <a:solidFill>
                  <a:schemeClr val="bg1"/>
                </a:solidFill>
                <a:cs typeface="Calibri"/>
              </a:rPr>
              <a:t>11:20 – 12:20   Period 3</a:t>
            </a:r>
          </a:p>
          <a:p>
            <a:pPr marL="457200" indent="-457200"/>
            <a:r>
              <a:rPr lang="en-GB" sz="3400">
                <a:solidFill>
                  <a:schemeClr val="bg1"/>
                </a:solidFill>
                <a:cs typeface="Calibri"/>
              </a:rPr>
              <a:t>12:20 – 13:20   Period 4</a:t>
            </a:r>
          </a:p>
          <a:p>
            <a:pPr marL="457200" indent="-457200"/>
            <a:r>
              <a:rPr lang="en-GB" sz="3400">
                <a:solidFill>
                  <a:schemeClr val="bg1"/>
                </a:solidFill>
                <a:cs typeface="Calibri"/>
              </a:rPr>
              <a:t>13:20 – 14:05   Lunch</a:t>
            </a:r>
          </a:p>
          <a:p>
            <a:pPr marL="457200" indent="-457200"/>
            <a:r>
              <a:rPr lang="en-GB" sz="3400">
                <a:solidFill>
                  <a:schemeClr val="bg1"/>
                </a:solidFill>
                <a:cs typeface="Calibri"/>
              </a:rPr>
              <a:t>14:05 – 15:05   Period 5</a:t>
            </a:r>
          </a:p>
          <a:p>
            <a:pPr lvl="1"/>
            <a:endParaRPr lang="en-GB" sz="3400">
              <a:solidFill>
                <a:srgbClr val="0F3351"/>
              </a:solidFill>
              <a:cs typeface="Calibri"/>
            </a:endParaRPr>
          </a:p>
          <a:p>
            <a:endParaRPr lang="en-GB">
              <a:cs typeface="Calibri"/>
            </a:endParaRPr>
          </a:p>
        </p:txBody>
      </p:sp>
      <p:pic>
        <p:nvPicPr>
          <p:cNvPr id="2" name="Picture 1">
            <a:extLst>
              <a:ext uri="{FF2B5EF4-FFF2-40B4-BE49-F238E27FC236}">
                <a16:creationId xmlns:a16="http://schemas.microsoft.com/office/drawing/2014/main" id="{38E583A0-8375-40C7-AC5C-24205FF3D2E5}"/>
              </a:ext>
            </a:extLst>
          </p:cNvPr>
          <p:cNvPicPr>
            <a:picLocks noChangeAspect="1"/>
          </p:cNvPicPr>
          <p:nvPr/>
        </p:nvPicPr>
        <p:blipFill>
          <a:blip r:embed="rId2"/>
          <a:stretch>
            <a:fillRect/>
          </a:stretch>
        </p:blipFill>
        <p:spPr>
          <a:xfrm>
            <a:off x="9009988" y="4153986"/>
            <a:ext cx="2568387" cy="2226401"/>
          </a:xfrm>
          <a:prstGeom prst="rect">
            <a:avLst/>
          </a:prstGeom>
        </p:spPr>
      </p:pic>
      <p:pic>
        <p:nvPicPr>
          <p:cNvPr id="1028" name="Picture 4" descr="Edulink One App - Shireland Collegiate Academy">
            <a:extLst>
              <a:ext uri="{FF2B5EF4-FFF2-40B4-BE49-F238E27FC236}">
                <a16:creationId xmlns:a16="http://schemas.microsoft.com/office/drawing/2014/main" id="{DE243C08-B88D-40C3-80DE-63FAB04EB8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0881" y="4153986"/>
            <a:ext cx="2048693" cy="2048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55246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B144F-C38E-4C69-90F0-1E22B8647F47}"/>
              </a:ext>
            </a:extLst>
          </p:cNvPr>
          <p:cNvSpPr>
            <a:spLocks noGrp="1"/>
          </p:cNvSpPr>
          <p:nvPr>
            <p:ph type="title"/>
          </p:nvPr>
        </p:nvSpPr>
        <p:spPr>
          <a:xfrm>
            <a:off x="680321" y="753228"/>
            <a:ext cx="9613861" cy="599583"/>
          </a:xfrm>
        </p:spPr>
        <p:txBody>
          <a:bodyPr/>
          <a:lstStyle/>
          <a:p>
            <a:r>
              <a:rPr lang="en-GB">
                <a:cs typeface="Segoe UI Semibold"/>
              </a:rPr>
              <a:t>The RMGS way.</a:t>
            </a:r>
            <a:endParaRPr lang="en-GB"/>
          </a:p>
        </p:txBody>
      </p:sp>
      <p:sp>
        <p:nvSpPr>
          <p:cNvPr id="7" name="Content Placeholder 6">
            <a:extLst>
              <a:ext uri="{FF2B5EF4-FFF2-40B4-BE49-F238E27FC236}">
                <a16:creationId xmlns:a16="http://schemas.microsoft.com/office/drawing/2014/main" id="{7BB2E792-9794-4788-A9CE-E77BC5B7A504}"/>
              </a:ext>
            </a:extLst>
          </p:cNvPr>
          <p:cNvSpPr>
            <a:spLocks noGrp="1"/>
          </p:cNvSpPr>
          <p:nvPr>
            <p:ph idx="1"/>
          </p:nvPr>
        </p:nvSpPr>
        <p:spPr>
          <a:xfrm>
            <a:off x="100208" y="2091690"/>
            <a:ext cx="11837095" cy="4674870"/>
          </a:xfrm>
        </p:spPr>
        <p:txBody>
          <a:bodyPr vert="horz" lIns="91440" tIns="45720" rIns="91440" bIns="45720" rtlCol="0" anchor="t">
            <a:normAutofit fontScale="70000" lnSpcReduction="20000"/>
          </a:bodyPr>
          <a:lstStyle/>
          <a:p>
            <a:pPr marL="0" indent="0">
              <a:buNone/>
            </a:pPr>
            <a:r>
              <a:rPr lang="en-GB" sz="3400" b="1" dirty="0">
                <a:solidFill>
                  <a:schemeClr val="bg1"/>
                </a:solidFill>
              </a:rPr>
              <a:t>Uniform</a:t>
            </a:r>
            <a:endParaRPr lang="en-US">
              <a:solidFill>
                <a:schemeClr val="bg1"/>
              </a:solidFill>
            </a:endParaRPr>
          </a:p>
          <a:p>
            <a:pPr lvl="1"/>
            <a:r>
              <a:rPr lang="en-GB" sz="3400" dirty="0">
                <a:solidFill>
                  <a:schemeClr val="bg1"/>
                </a:solidFill>
              </a:rPr>
              <a:t>Black blazer with school badge and tutor group flash</a:t>
            </a:r>
            <a:endParaRPr lang="en-GB" sz="3400" dirty="0">
              <a:solidFill>
                <a:schemeClr val="bg1"/>
              </a:solidFill>
              <a:ea typeface="Calibri"/>
              <a:cs typeface="Calibri"/>
            </a:endParaRPr>
          </a:p>
          <a:p>
            <a:pPr lvl="1"/>
            <a:r>
              <a:rPr lang="en-GB" sz="3400">
                <a:solidFill>
                  <a:schemeClr val="bg1"/>
                </a:solidFill>
              </a:rPr>
              <a:t>Black trousers (not skinny fit), white shirt (not polo shirt) and official school / colours tie</a:t>
            </a:r>
          </a:p>
          <a:p>
            <a:pPr marL="457200" lvl="1" indent="0">
              <a:buNone/>
            </a:pPr>
            <a:r>
              <a:rPr lang="en-GB" sz="3400" dirty="0">
                <a:solidFill>
                  <a:schemeClr val="bg1"/>
                </a:solidFill>
              </a:rPr>
              <a:t>OR</a:t>
            </a:r>
            <a:endParaRPr lang="en-GB" sz="3400" dirty="0">
              <a:solidFill>
                <a:schemeClr val="bg1"/>
              </a:solidFill>
              <a:ea typeface="Calibri"/>
              <a:cs typeface="Calibri"/>
            </a:endParaRPr>
          </a:p>
          <a:p>
            <a:pPr lvl="1"/>
            <a:r>
              <a:rPr lang="en-GB" sz="3400" dirty="0">
                <a:solidFill>
                  <a:schemeClr val="bg1"/>
                </a:solidFill>
              </a:rPr>
              <a:t>Mid/dark grey pleated skirt, worn to the knee, with white revere collar blouse or white shirt and tie</a:t>
            </a:r>
            <a:endParaRPr lang="en-GB" sz="3400" dirty="0">
              <a:solidFill>
                <a:schemeClr val="bg1"/>
              </a:solidFill>
              <a:cs typeface="Calibri"/>
            </a:endParaRPr>
          </a:p>
          <a:p>
            <a:pPr lvl="1"/>
            <a:r>
              <a:rPr lang="en-GB" sz="3400">
                <a:solidFill>
                  <a:schemeClr val="bg1"/>
                </a:solidFill>
              </a:rPr>
              <a:t>Black, white or dark grey socks with trousers, black, white or dark grey ankle or knee high socks or black opaque tights with skirts</a:t>
            </a:r>
            <a:endParaRPr lang="en-GB" sz="3400">
              <a:solidFill>
                <a:schemeClr val="bg1"/>
              </a:solidFill>
              <a:cs typeface="Calibri"/>
            </a:endParaRPr>
          </a:p>
          <a:p>
            <a:pPr lvl="1"/>
            <a:r>
              <a:rPr lang="en-GB" sz="3400" dirty="0">
                <a:solidFill>
                  <a:schemeClr val="bg1"/>
                </a:solidFill>
              </a:rPr>
              <a:t>Black leather/leather-look shoes (no boots, trainers, sandals or plimsolls)</a:t>
            </a:r>
            <a:endParaRPr lang="en-GB" sz="3400">
              <a:solidFill>
                <a:schemeClr val="bg1"/>
              </a:solidFill>
              <a:cs typeface="Calibri"/>
            </a:endParaRPr>
          </a:p>
          <a:p>
            <a:pPr lvl="1"/>
            <a:r>
              <a:rPr lang="en-GB" sz="3400" dirty="0">
                <a:solidFill>
                  <a:schemeClr val="bg1"/>
                </a:solidFill>
              </a:rPr>
              <a:t>Lanyard in the correct colour for Year Group</a:t>
            </a:r>
            <a:endParaRPr lang="en-GB" sz="3400">
              <a:solidFill>
                <a:schemeClr val="bg1"/>
              </a:solidFill>
              <a:cs typeface="Calibri"/>
            </a:endParaRPr>
          </a:p>
          <a:p>
            <a:pPr lvl="1"/>
            <a:r>
              <a:rPr lang="en-GB" sz="3400">
                <a:solidFill>
                  <a:schemeClr val="bg1"/>
                </a:solidFill>
                <a:latin typeface="Calibri"/>
                <a:cs typeface="Calibri"/>
              </a:rPr>
              <a:t>Optional RMGS V-necked jumper (grey for Years 7-9, black for Years 10 and 11). No sweatshirts, designer label pullovers, or hoodies. Jumpers must not be worn in place of a blazer.</a:t>
            </a:r>
            <a:endParaRPr lang="en-GB" sz="3400">
              <a:solidFill>
                <a:schemeClr val="bg1"/>
              </a:solidFill>
              <a:latin typeface="Calibri"/>
              <a:ea typeface="Calibri"/>
              <a:cs typeface="Calibri"/>
            </a:endParaRPr>
          </a:p>
          <a:p>
            <a:pPr lvl="1"/>
            <a:r>
              <a:rPr lang="en-GB" sz="3400" dirty="0">
                <a:solidFill>
                  <a:schemeClr val="bg1"/>
                </a:solidFill>
              </a:rPr>
              <a:t>See </a:t>
            </a:r>
            <a:r>
              <a:rPr lang="en-GB" sz="3400" i="1" dirty="0" err="1">
                <a:solidFill>
                  <a:schemeClr val="bg1"/>
                </a:solidFill>
              </a:rPr>
              <a:t>SchoolTime</a:t>
            </a:r>
            <a:r>
              <a:rPr lang="en-GB" sz="3400" dirty="0">
                <a:solidFill>
                  <a:schemeClr val="bg1"/>
                </a:solidFill>
              </a:rPr>
              <a:t> and </a:t>
            </a:r>
            <a:r>
              <a:rPr lang="en-GB" sz="3400" i="1" dirty="0">
                <a:solidFill>
                  <a:schemeClr val="bg1"/>
                </a:solidFill>
              </a:rPr>
              <a:t>Rainham Sports </a:t>
            </a:r>
            <a:r>
              <a:rPr lang="en-GB" sz="3400" dirty="0">
                <a:solidFill>
                  <a:schemeClr val="bg1"/>
                </a:solidFill>
              </a:rPr>
              <a:t>stand in the hall.  </a:t>
            </a:r>
            <a:endParaRPr lang="en-GB" sz="3400" dirty="0">
              <a:solidFill>
                <a:schemeClr val="bg1"/>
              </a:solidFill>
              <a:ea typeface="Calibri"/>
              <a:cs typeface="Calibri"/>
            </a:endParaRPr>
          </a:p>
          <a:p>
            <a:endParaRPr lang="en-GB"/>
          </a:p>
        </p:txBody>
      </p:sp>
    </p:spTree>
    <p:extLst>
      <p:ext uri="{BB962C8B-B14F-4D97-AF65-F5344CB8AC3E}">
        <p14:creationId xmlns:p14="http://schemas.microsoft.com/office/powerpoint/2010/main" val="41956668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B144F-C38E-4C69-90F0-1E22B8647F47}"/>
              </a:ext>
            </a:extLst>
          </p:cNvPr>
          <p:cNvSpPr>
            <a:spLocks noGrp="1"/>
          </p:cNvSpPr>
          <p:nvPr>
            <p:ph type="title"/>
          </p:nvPr>
        </p:nvSpPr>
        <p:spPr/>
        <p:txBody>
          <a:bodyPr/>
          <a:lstStyle/>
          <a:p>
            <a:r>
              <a:rPr lang="en-GB"/>
              <a:t>The RMGS way</a:t>
            </a:r>
            <a:endParaRPr lang="en-US"/>
          </a:p>
        </p:txBody>
      </p:sp>
      <p:sp>
        <p:nvSpPr>
          <p:cNvPr id="7" name="Content Placeholder 6">
            <a:extLst>
              <a:ext uri="{FF2B5EF4-FFF2-40B4-BE49-F238E27FC236}">
                <a16:creationId xmlns:a16="http://schemas.microsoft.com/office/drawing/2014/main" id="{7BB2E792-9794-4788-A9CE-E77BC5B7A504}"/>
              </a:ext>
            </a:extLst>
          </p:cNvPr>
          <p:cNvSpPr>
            <a:spLocks noGrp="1"/>
          </p:cNvSpPr>
          <p:nvPr>
            <p:ph idx="1"/>
          </p:nvPr>
        </p:nvSpPr>
        <p:spPr>
          <a:xfrm>
            <a:off x="0" y="2091690"/>
            <a:ext cx="11949829" cy="4674870"/>
          </a:xfrm>
        </p:spPr>
        <p:txBody>
          <a:bodyPr vert="horz" lIns="91440" tIns="45720" rIns="91440" bIns="45720" rtlCol="0" anchor="t">
            <a:normAutofit fontScale="92500" lnSpcReduction="10000"/>
          </a:bodyPr>
          <a:lstStyle/>
          <a:p>
            <a:r>
              <a:rPr lang="en-GB" sz="2600" dirty="0">
                <a:solidFill>
                  <a:schemeClr val="bg1"/>
                </a:solidFill>
              </a:rPr>
              <a:t>PE Kit</a:t>
            </a:r>
          </a:p>
          <a:p>
            <a:pPr lvl="1" fontAlgn="base"/>
            <a:r>
              <a:rPr lang="en-GB" sz="2600" dirty="0">
                <a:solidFill>
                  <a:schemeClr val="bg1"/>
                </a:solidFill>
                <a:latin typeface="Calibri"/>
                <a:ea typeface="Calibri"/>
                <a:cs typeface="Calibri"/>
              </a:rPr>
              <a:t>Red T-shirt with RMGS logo  </a:t>
            </a:r>
          </a:p>
          <a:p>
            <a:pPr lvl="1" fontAlgn="base"/>
            <a:r>
              <a:rPr lang="en-GB" sz="2600" dirty="0">
                <a:solidFill>
                  <a:schemeClr val="bg1"/>
                </a:solidFill>
                <a:latin typeface="Calibri"/>
                <a:cs typeface="Calibri"/>
              </a:rPr>
              <a:t>Red ¼ zip jumper with RMGS logo   </a:t>
            </a:r>
            <a:endParaRPr lang="en-GB" sz="2600" dirty="0">
              <a:solidFill>
                <a:schemeClr val="bg1"/>
              </a:solidFill>
              <a:latin typeface="Calibri"/>
              <a:ea typeface="Calibri"/>
              <a:cs typeface="Calibri"/>
            </a:endParaRPr>
          </a:p>
          <a:p>
            <a:pPr lvl="1" fontAlgn="base"/>
            <a:r>
              <a:rPr lang="en-GB" sz="2600" dirty="0">
                <a:solidFill>
                  <a:schemeClr val="bg1"/>
                </a:solidFill>
                <a:latin typeface="Calibri"/>
                <a:ea typeface="Calibri"/>
                <a:cs typeface="Calibri"/>
              </a:rPr>
              <a:t>Plain black shorts (mid-thigh or longer, but no cycling shorts)/leggings/tracksuit bottoms/skirt </a:t>
            </a:r>
          </a:p>
          <a:p>
            <a:pPr lvl="1" fontAlgn="base"/>
            <a:r>
              <a:rPr lang="en-GB" sz="2600" dirty="0">
                <a:solidFill>
                  <a:schemeClr val="bg1"/>
                </a:solidFill>
                <a:latin typeface="Calibri"/>
                <a:ea typeface="Calibri"/>
                <a:cs typeface="Calibri"/>
              </a:rPr>
              <a:t>White short socks  </a:t>
            </a:r>
          </a:p>
          <a:p>
            <a:pPr lvl="1" fontAlgn="base"/>
            <a:r>
              <a:rPr lang="en-GB" sz="2600" dirty="0">
                <a:solidFill>
                  <a:schemeClr val="bg1"/>
                </a:solidFill>
                <a:latin typeface="Calibri"/>
                <a:ea typeface="Calibri"/>
                <a:cs typeface="Calibri"/>
              </a:rPr>
              <a:t>Plain black football socks </a:t>
            </a:r>
          </a:p>
          <a:p>
            <a:pPr lvl="1" fontAlgn="base"/>
            <a:r>
              <a:rPr lang="en-GB" sz="2600" dirty="0">
                <a:solidFill>
                  <a:schemeClr val="bg1"/>
                </a:solidFill>
                <a:latin typeface="Calibri"/>
                <a:ea typeface="Calibri"/>
                <a:cs typeface="Calibri"/>
              </a:rPr>
              <a:t>Football boots and shin pads (purchase when advised by PE staff) </a:t>
            </a:r>
          </a:p>
          <a:p>
            <a:pPr lvl="1" fontAlgn="base"/>
            <a:r>
              <a:rPr lang="en-GB" sz="2600" dirty="0">
                <a:solidFill>
                  <a:schemeClr val="bg1"/>
                </a:solidFill>
                <a:latin typeface="Calibri"/>
                <a:ea typeface="Calibri"/>
                <a:cs typeface="Calibri"/>
              </a:rPr>
              <a:t>Trainers (non-marking soles)  </a:t>
            </a:r>
          </a:p>
          <a:p>
            <a:pPr lvl="1" fontAlgn="base"/>
            <a:r>
              <a:rPr lang="en-GB" sz="2600" dirty="0">
                <a:solidFill>
                  <a:schemeClr val="bg1"/>
                </a:solidFill>
                <a:latin typeface="Calibri"/>
                <a:ea typeface="Calibri"/>
                <a:cs typeface="Calibri"/>
              </a:rPr>
              <a:t>PE bag</a:t>
            </a:r>
          </a:p>
          <a:p>
            <a:pPr lvl="1" fontAlgn="base"/>
            <a:r>
              <a:rPr lang="en-GB" sz="2600" dirty="0">
                <a:solidFill>
                  <a:schemeClr val="bg1"/>
                </a:solidFill>
                <a:latin typeface="Calibri"/>
                <a:ea typeface="Calibri"/>
                <a:cs typeface="Calibri"/>
              </a:rPr>
              <a:t>Optional: Plain black thermal base layer, a towel, white plimsolls for gym/dance in event of foot infection (otherwise barefoot)  </a:t>
            </a:r>
          </a:p>
          <a:p>
            <a:pPr lvl="1"/>
            <a:r>
              <a:rPr lang="en-GB" sz="2600" dirty="0">
                <a:solidFill>
                  <a:schemeClr val="bg1"/>
                </a:solidFill>
              </a:rPr>
              <a:t>See </a:t>
            </a:r>
            <a:r>
              <a:rPr lang="en-GB" sz="2600" i="1" dirty="0" err="1">
                <a:solidFill>
                  <a:schemeClr val="bg1"/>
                </a:solidFill>
              </a:rPr>
              <a:t>SchoolTime</a:t>
            </a:r>
            <a:r>
              <a:rPr lang="en-GB" sz="2600" dirty="0">
                <a:solidFill>
                  <a:schemeClr val="bg1"/>
                </a:solidFill>
              </a:rPr>
              <a:t> and </a:t>
            </a:r>
            <a:r>
              <a:rPr lang="en-GB" sz="2600" i="1" dirty="0">
                <a:solidFill>
                  <a:schemeClr val="bg1"/>
                </a:solidFill>
              </a:rPr>
              <a:t>Rainham Sports </a:t>
            </a:r>
            <a:r>
              <a:rPr lang="en-GB" sz="2600" dirty="0">
                <a:solidFill>
                  <a:schemeClr val="bg1"/>
                </a:solidFill>
              </a:rPr>
              <a:t>stand in the hall</a:t>
            </a:r>
            <a:r>
              <a:rPr lang="en-GB" sz="2500" dirty="0">
                <a:solidFill>
                  <a:schemeClr val="bg1"/>
                </a:solidFill>
              </a:rPr>
              <a:t>.  </a:t>
            </a:r>
            <a:endParaRPr lang="en-GB" sz="2500" dirty="0">
              <a:solidFill>
                <a:schemeClr val="bg1"/>
              </a:solidFill>
              <a:ea typeface="Calibri"/>
              <a:cs typeface="Calibri"/>
            </a:endParaRPr>
          </a:p>
          <a:p>
            <a:endParaRPr lang="en-GB"/>
          </a:p>
        </p:txBody>
      </p:sp>
    </p:spTree>
    <p:extLst>
      <p:ext uri="{BB962C8B-B14F-4D97-AF65-F5344CB8AC3E}">
        <p14:creationId xmlns:p14="http://schemas.microsoft.com/office/powerpoint/2010/main" val="5784823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B144F-C38E-4C69-90F0-1E22B8647F47}"/>
              </a:ext>
            </a:extLst>
          </p:cNvPr>
          <p:cNvSpPr>
            <a:spLocks noGrp="1"/>
          </p:cNvSpPr>
          <p:nvPr>
            <p:ph type="title"/>
          </p:nvPr>
        </p:nvSpPr>
        <p:spPr/>
        <p:txBody>
          <a:bodyPr/>
          <a:lstStyle/>
          <a:p>
            <a:r>
              <a:rPr lang="en-GB"/>
              <a:t>The RMGS way</a:t>
            </a:r>
            <a:endParaRPr lang="en-US"/>
          </a:p>
        </p:txBody>
      </p:sp>
      <p:sp>
        <p:nvSpPr>
          <p:cNvPr id="7" name="Content Placeholder 6">
            <a:extLst>
              <a:ext uri="{FF2B5EF4-FFF2-40B4-BE49-F238E27FC236}">
                <a16:creationId xmlns:a16="http://schemas.microsoft.com/office/drawing/2014/main" id="{7BB2E792-9794-4788-A9CE-E77BC5B7A504}"/>
              </a:ext>
            </a:extLst>
          </p:cNvPr>
          <p:cNvSpPr>
            <a:spLocks noGrp="1"/>
          </p:cNvSpPr>
          <p:nvPr>
            <p:ph idx="1"/>
          </p:nvPr>
        </p:nvSpPr>
        <p:spPr>
          <a:xfrm>
            <a:off x="87683" y="2091690"/>
            <a:ext cx="11912252" cy="4674870"/>
          </a:xfrm>
        </p:spPr>
        <p:txBody>
          <a:bodyPr>
            <a:normAutofit lnSpcReduction="10000"/>
          </a:bodyPr>
          <a:lstStyle/>
          <a:p>
            <a:pPr marL="0" indent="0">
              <a:buNone/>
            </a:pPr>
            <a:r>
              <a:rPr lang="en-GB">
                <a:solidFill>
                  <a:schemeClr val="bg1"/>
                </a:solidFill>
              </a:rPr>
              <a:t>Acceptable appearance</a:t>
            </a:r>
          </a:p>
          <a:p>
            <a:pPr lvl="1" fontAlgn="base"/>
            <a:r>
              <a:rPr lang="en-GB" sz="2200">
                <a:solidFill>
                  <a:schemeClr val="bg1"/>
                </a:solidFill>
                <a:latin typeface="Calibri" panose="020F0502020204030204" pitchFamily="34" charset="0"/>
              </a:rPr>
              <a:t>One small ear stud (no rings) </a:t>
            </a:r>
          </a:p>
          <a:p>
            <a:pPr lvl="1" fontAlgn="base"/>
            <a:r>
              <a:rPr lang="en-GB" sz="2200">
                <a:solidFill>
                  <a:schemeClr val="bg1"/>
                </a:solidFill>
                <a:latin typeface="Calibri" panose="020F0502020204030204" pitchFamily="34" charset="0"/>
              </a:rPr>
              <a:t>One small nose stud (no rings) </a:t>
            </a:r>
            <a:endParaRPr lang="en-GB" sz="2200">
              <a:solidFill>
                <a:schemeClr val="bg1"/>
              </a:solidFill>
              <a:latin typeface="Arial" panose="020B0604020202020204" pitchFamily="34" charset="0"/>
            </a:endParaRPr>
          </a:p>
          <a:p>
            <a:pPr lvl="1" fontAlgn="base"/>
            <a:r>
              <a:rPr lang="en-GB" sz="2200">
                <a:solidFill>
                  <a:schemeClr val="bg1"/>
                </a:solidFill>
                <a:latin typeface="Calibri" panose="020F0502020204030204" pitchFamily="34" charset="0"/>
              </a:rPr>
              <a:t>A watch (smart watches must be removed in examinations) </a:t>
            </a:r>
          </a:p>
          <a:p>
            <a:pPr lvl="1" fontAlgn="base"/>
            <a:r>
              <a:rPr lang="en-GB" sz="2200">
                <a:solidFill>
                  <a:schemeClr val="bg1"/>
                </a:solidFill>
                <a:latin typeface="Calibri" panose="020F0502020204030204" pitchFamily="34" charset="0"/>
              </a:rPr>
              <a:t>Religious headwear in keeping with school colours </a:t>
            </a:r>
          </a:p>
          <a:p>
            <a:pPr lvl="1" fontAlgn="base"/>
            <a:r>
              <a:rPr lang="en-GB" sz="2200">
                <a:solidFill>
                  <a:schemeClr val="bg1"/>
                </a:solidFill>
                <a:latin typeface="Calibri" panose="020F0502020204030204" pitchFamily="34" charset="0"/>
              </a:rPr>
              <a:t>Religious or cultural jewellery (as agreed with the school) </a:t>
            </a:r>
          </a:p>
          <a:p>
            <a:pPr lvl="1" fontAlgn="base"/>
            <a:r>
              <a:rPr lang="en-GB" sz="2200">
                <a:solidFill>
                  <a:schemeClr val="bg1"/>
                </a:solidFill>
                <a:latin typeface="Calibri" panose="020F0502020204030204" pitchFamily="34" charset="0"/>
              </a:rPr>
              <a:t>Hair worn appropriately for school activities </a:t>
            </a:r>
          </a:p>
          <a:p>
            <a:pPr lvl="1" fontAlgn="base"/>
            <a:r>
              <a:rPr lang="en-GB" sz="2200">
                <a:solidFill>
                  <a:schemeClr val="bg1"/>
                </a:solidFill>
                <a:latin typeface="Calibri" panose="020F0502020204030204" pitchFamily="34" charset="0"/>
              </a:rPr>
              <a:t>Natural nails </a:t>
            </a:r>
            <a:endParaRPr lang="en-GB" sz="2200">
              <a:solidFill>
                <a:schemeClr val="bg1"/>
              </a:solidFill>
              <a:latin typeface="Arial" panose="020B0604020202020204" pitchFamily="34" charset="0"/>
            </a:endParaRPr>
          </a:p>
          <a:p>
            <a:pPr lvl="1" fontAlgn="base"/>
            <a:r>
              <a:rPr lang="en-GB" sz="2200">
                <a:solidFill>
                  <a:schemeClr val="bg1"/>
                </a:solidFill>
                <a:latin typeface="Calibri" panose="020F0502020204030204" pitchFamily="34" charset="0"/>
              </a:rPr>
              <a:t>Natural-looking eyelashes </a:t>
            </a:r>
            <a:endParaRPr lang="en-GB" sz="2200">
              <a:solidFill>
                <a:schemeClr val="bg1"/>
              </a:solidFill>
              <a:latin typeface="Arial" panose="020B0604020202020204" pitchFamily="34" charset="0"/>
            </a:endParaRPr>
          </a:p>
          <a:p>
            <a:pPr lvl="1" fontAlgn="base"/>
            <a:r>
              <a:rPr lang="en-GB" sz="2200">
                <a:solidFill>
                  <a:schemeClr val="bg1"/>
                </a:solidFill>
                <a:latin typeface="Calibri" panose="020F0502020204030204" pitchFamily="34" charset="0"/>
              </a:rPr>
              <a:t>Discreet make-up</a:t>
            </a:r>
          </a:p>
          <a:p>
            <a:pPr fontAlgn="base"/>
            <a:r>
              <a:rPr lang="en-GB">
                <a:solidFill>
                  <a:schemeClr val="bg1"/>
                </a:solidFill>
                <a:latin typeface="Calibri" panose="020F0502020204030204" pitchFamily="34" charset="0"/>
              </a:rPr>
              <a:t>All jewellery must be removed for PE</a:t>
            </a:r>
          </a:p>
          <a:p>
            <a:pPr fontAlgn="base"/>
            <a:r>
              <a:rPr lang="en-GB">
                <a:solidFill>
                  <a:schemeClr val="bg1"/>
                </a:solidFill>
                <a:latin typeface="Calibri" panose="020F0502020204030204" pitchFamily="34" charset="0"/>
              </a:rPr>
              <a:t>Outdoor coats, hats, scarves and gloves maybe of any colour, but may only be worn outside of the buildings</a:t>
            </a:r>
          </a:p>
          <a:p>
            <a:pPr marL="457200" lvl="1" indent="0" fontAlgn="base">
              <a:buNone/>
            </a:pPr>
            <a:endParaRPr lang="en-GB" sz="1400">
              <a:solidFill>
                <a:srgbClr val="000000"/>
              </a:solidFill>
              <a:latin typeface="Arial" panose="020B0604020202020204" pitchFamily="34" charset="0"/>
            </a:endParaRPr>
          </a:p>
          <a:p>
            <a:endParaRPr lang="en-GB"/>
          </a:p>
        </p:txBody>
      </p:sp>
    </p:spTree>
    <p:extLst>
      <p:ext uri="{BB962C8B-B14F-4D97-AF65-F5344CB8AC3E}">
        <p14:creationId xmlns:p14="http://schemas.microsoft.com/office/powerpoint/2010/main" val="944516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13B144F-C38E-4C69-90F0-1E22B8647F47}"/>
              </a:ext>
            </a:extLst>
          </p:cNvPr>
          <p:cNvSpPr>
            <a:spLocks noGrp="1"/>
          </p:cNvSpPr>
          <p:nvPr>
            <p:ph type="title"/>
          </p:nvPr>
        </p:nvSpPr>
        <p:spPr/>
        <p:txBody>
          <a:bodyPr/>
          <a:lstStyle/>
          <a:p>
            <a:r>
              <a:rPr lang="en-GB"/>
              <a:t>The RMGS way</a:t>
            </a:r>
            <a:endParaRPr lang="en-US"/>
          </a:p>
        </p:txBody>
      </p:sp>
      <p:sp>
        <p:nvSpPr>
          <p:cNvPr id="7" name="Content Placeholder 6">
            <a:extLst>
              <a:ext uri="{FF2B5EF4-FFF2-40B4-BE49-F238E27FC236}">
                <a16:creationId xmlns:a16="http://schemas.microsoft.com/office/drawing/2014/main" id="{7BB2E792-9794-4788-A9CE-E77BC5B7A504}"/>
              </a:ext>
            </a:extLst>
          </p:cNvPr>
          <p:cNvSpPr>
            <a:spLocks noGrp="1"/>
          </p:cNvSpPr>
          <p:nvPr>
            <p:ph idx="1"/>
          </p:nvPr>
        </p:nvSpPr>
        <p:spPr>
          <a:xfrm>
            <a:off x="680321" y="2091690"/>
            <a:ext cx="9613861" cy="4674870"/>
          </a:xfrm>
        </p:spPr>
        <p:txBody>
          <a:bodyPr vert="horz" lIns="91440" tIns="45720" rIns="91440" bIns="45720" rtlCol="0" anchor="t">
            <a:normAutofit/>
          </a:bodyPr>
          <a:lstStyle/>
          <a:p>
            <a:r>
              <a:rPr lang="en-GB">
                <a:solidFill>
                  <a:schemeClr val="bg1"/>
                </a:solidFill>
              </a:rPr>
              <a:t>Equipment</a:t>
            </a:r>
          </a:p>
          <a:p>
            <a:pPr lvl="1"/>
            <a:r>
              <a:rPr lang="en-GB">
                <a:solidFill>
                  <a:schemeClr val="bg1"/>
                </a:solidFill>
              </a:rPr>
              <a:t>Pencil case, black pen(s), green pen, pencil, rubber, ruler  </a:t>
            </a:r>
            <a:endParaRPr lang="en-GB">
              <a:solidFill>
                <a:schemeClr val="bg1"/>
              </a:solidFill>
              <a:cs typeface="Calibri"/>
            </a:endParaRPr>
          </a:p>
          <a:p>
            <a:pPr lvl="1"/>
            <a:r>
              <a:rPr lang="en-GB">
                <a:solidFill>
                  <a:schemeClr val="bg1"/>
                </a:solidFill>
              </a:rPr>
              <a:t>Calculator, basic geometry set  </a:t>
            </a:r>
            <a:endParaRPr lang="en-GB">
              <a:solidFill>
                <a:schemeClr val="bg1"/>
              </a:solidFill>
              <a:cs typeface="Calibri"/>
            </a:endParaRPr>
          </a:p>
          <a:p>
            <a:pPr lvl="1"/>
            <a:r>
              <a:rPr lang="en-GB">
                <a:solidFill>
                  <a:schemeClr val="bg1"/>
                </a:solidFill>
              </a:rPr>
              <a:t>Coloured pencils and glue-stick are useful</a:t>
            </a:r>
            <a:endParaRPr lang="en-GB">
              <a:solidFill>
                <a:schemeClr val="bg1"/>
              </a:solidFill>
              <a:cs typeface="Calibri"/>
            </a:endParaRPr>
          </a:p>
          <a:p>
            <a:pPr lvl="1"/>
            <a:r>
              <a:rPr lang="en-GB">
                <a:solidFill>
                  <a:schemeClr val="bg1"/>
                </a:solidFill>
              </a:rPr>
              <a:t>Reading book and school planner</a:t>
            </a:r>
            <a:endParaRPr lang="en-GB">
              <a:solidFill>
                <a:schemeClr val="bg1"/>
              </a:solidFill>
              <a:cs typeface="Calibri"/>
            </a:endParaRPr>
          </a:p>
          <a:p>
            <a:pPr lvl="1"/>
            <a:r>
              <a:rPr lang="en-GB">
                <a:solidFill>
                  <a:schemeClr val="bg1"/>
                </a:solidFill>
              </a:rPr>
              <a:t>Strong school bag (any colour), not a handbag or drawstring bag (except for PE kit)</a:t>
            </a:r>
            <a:endParaRPr lang="en-GB">
              <a:solidFill>
                <a:schemeClr val="bg1"/>
              </a:solidFill>
              <a:cs typeface="Calibri"/>
            </a:endParaRPr>
          </a:p>
          <a:p>
            <a:r>
              <a:rPr lang="en-GB">
                <a:solidFill>
                  <a:schemeClr val="bg1"/>
                </a:solidFill>
              </a:rPr>
              <a:t>Planner and how to use</a:t>
            </a:r>
          </a:p>
          <a:p>
            <a:pPr lvl="1"/>
            <a:r>
              <a:rPr lang="en-GB">
                <a:solidFill>
                  <a:schemeClr val="bg1"/>
                </a:solidFill>
              </a:rPr>
              <a:t>Homework should be written down every day.  Please check your child’s planner and help them to get organised for the next day. Parents can check all homework via the </a:t>
            </a:r>
            <a:r>
              <a:rPr lang="en-GB" err="1">
                <a:solidFill>
                  <a:schemeClr val="bg1"/>
                </a:solidFill>
              </a:rPr>
              <a:t>Edulink</a:t>
            </a:r>
            <a:r>
              <a:rPr lang="en-GB">
                <a:solidFill>
                  <a:schemeClr val="bg1"/>
                </a:solidFill>
              </a:rPr>
              <a:t> app.</a:t>
            </a:r>
          </a:p>
          <a:p>
            <a:r>
              <a:rPr lang="en-GB">
                <a:solidFill>
                  <a:schemeClr val="bg1"/>
                </a:solidFill>
              </a:rPr>
              <a:t>Travel</a:t>
            </a:r>
          </a:p>
          <a:p>
            <a:pPr lvl="1"/>
            <a:r>
              <a:rPr lang="en-GB">
                <a:solidFill>
                  <a:schemeClr val="bg1"/>
                </a:solidFill>
              </a:rPr>
              <a:t>Encourage your child to walk, cycle, use the bus so that they become more independent.  It is a good opportunity to catch up with friends.</a:t>
            </a:r>
          </a:p>
          <a:p>
            <a:endParaRPr lang="en-GB"/>
          </a:p>
        </p:txBody>
      </p:sp>
    </p:spTree>
    <p:extLst>
      <p:ext uri="{BB962C8B-B14F-4D97-AF65-F5344CB8AC3E}">
        <p14:creationId xmlns:p14="http://schemas.microsoft.com/office/powerpoint/2010/main" val="19940474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2312FF1-12AD-4903-9E25-D9752D0D3ED5}"/>
              </a:ext>
            </a:extLst>
          </p:cNvPr>
          <p:cNvSpPr>
            <a:spLocks noGrp="1"/>
          </p:cNvSpPr>
          <p:nvPr>
            <p:ph idx="1"/>
          </p:nvPr>
        </p:nvSpPr>
        <p:spPr>
          <a:xfrm>
            <a:off x="301083" y="2336872"/>
            <a:ext cx="10808877" cy="4391133"/>
          </a:xfrm>
        </p:spPr>
        <p:txBody>
          <a:bodyPr>
            <a:normAutofit fontScale="92500" lnSpcReduction="20000"/>
          </a:bodyPr>
          <a:lstStyle/>
          <a:p>
            <a:pPr marL="0" indent="0">
              <a:buNone/>
            </a:pPr>
            <a:r>
              <a:rPr lang="en-GB" b="1">
                <a:solidFill>
                  <a:schemeClr val="bg1"/>
                </a:solidFill>
              </a:rPr>
              <a:t>Mobile phone policy</a:t>
            </a:r>
          </a:p>
          <a:p>
            <a:pPr lvl="1"/>
            <a:r>
              <a:rPr lang="en-GB">
                <a:solidFill>
                  <a:schemeClr val="bg1"/>
                </a:solidFill>
              </a:rPr>
              <a:t>Not allowed to be used once inside the school gates.  Should be turned off and kept in bag/blazer pocket.</a:t>
            </a:r>
          </a:p>
          <a:p>
            <a:pPr marL="0" indent="0">
              <a:buNone/>
            </a:pPr>
            <a:r>
              <a:rPr lang="en-GB" b="1">
                <a:solidFill>
                  <a:schemeClr val="bg1"/>
                </a:solidFill>
              </a:rPr>
              <a:t>Medicines </a:t>
            </a:r>
          </a:p>
          <a:p>
            <a:pPr lvl="1"/>
            <a:r>
              <a:rPr lang="en-GB">
                <a:solidFill>
                  <a:schemeClr val="bg1"/>
                </a:solidFill>
              </a:rPr>
              <a:t>Can be left in the office but must be named.</a:t>
            </a:r>
          </a:p>
          <a:p>
            <a:pPr marL="0" indent="0">
              <a:buNone/>
            </a:pPr>
            <a:r>
              <a:rPr lang="en-GB" b="1">
                <a:solidFill>
                  <a:schemeClr val="bg1"/>
                </a:solidFill>
              </a:rPr>
              <a:t>Rewards and Sanctions (House Points</a:t>
            </a:r>
            <a:r>
              <a:rPr lang="en-GB">
                <a:solidFill>
                  <a:schemeClr val="bg1"/>
                </a:solidFill>
              </a:rPr>
              <a:t>) – it’s ok to make a mistake!</a:t>
            </a:r>
          </a:p>
          <a:p>
            <a:pPr marL="0" indent="0">
              <a:buNone/>
            </a:pPr>
            <a:r>
              <a:rPr lang="en-GB" b="1">
                <a:solidFill>
                  <a:schemeClr val="bg1"/>
                </a:solidFill>
              </a:rPr>
              <a:t>Homework Club </a:t>
            </a:r>
          </a:p>
          <a:p>
            <a:pPr lvl="1"/>
            <a:r>
              <a:rPr lang="en-GB">
                <a:solidFill>
                  <a:schemeClr val="bg1"/>
                </a:solidFill>
              </a:rPr>
              <a:t>Every day from 3:05pm to 4:05pm.  Optional, no booking just turn up.</a:t>
            </a:r>
          </a:p>
          <a:p>
            <a:pPr marL="0" indent="0">
              <a:buNone/>
            </a:pPr>
            <a:r>
              <a:rPr lang="en-GB" b="1">
                <a:solidFill>
                  <a:schemeClr val="bg1"/>
                </a:solidFill>
              </a:rPr>
              <a:t>Food at RMGS – how to pay</a:t>
            </a:r>
          </a:p>
          <a:p>
            <a:pPr lvl="1"/>
            <a:r>
              <a:rPr lang="en-GB">
                <a:solidFill>
                  <a:schemeClr val="bg1"/>
                </a:solidFill>
              </a:rPr>
              <a:t>Lots of choice and students will be given a lanyard and a card that can be charged up with money so they can purchase food.  We do not have cash facilities on site.</a:t>
            </a:r>
          </a:p>
          <a:p>
            <a:pPr marL="0" indent="0">
              <a:buNone/>
            </a:pPr>
            <a:r>
              <a:rPr lang="en-GB" b="1">
                <a:solidFill>
                  <a:schemeClr val="bg1"/>
                </a:solidFill>
              </a:rPr>
              <a:t>Extra Curricular Activities</a:t>
            </a:r>
          </a:p>
          <a:p>
            <a:pPr lvl="1"/>
            <a:r>
              <a:rPr lang="en-GB">
                <a:solidFill>
                  <a:schemeClr val="bg1"/>
                </a:solidFill>
              </a:rPr>
              <a:t>Lots of clubs.  Encourage your child to join in and to make new friends.  Clubs will be advertised around school and in assemblies.</a:t>
            </a:r>
          </a:p>
          <a:p>
            <a:endParaRPr lang="en-GB"/>
          </a:p>
        </p:txBody>
      </p:sp>
      <p:sp>
        <p:nvSpPr>
          <p:cNvPr id="7" name="Title 6">
            <a:extLst>
              <a:ext uri="{FF2B5EF4-FFF2-40B4-BE49-F238E27FC236}">
                <a16:creationId xmlns:a16="http://schemas.microsoft.com/office/drawing/2014/main" id="{44025B98-60CD-4AEF-99CD-4EBFA4ACB2C9}"/>
              </a:ext>
            </a:extLst>
          </p:cNvPr>
          <p:cNvSpPr>
            <a:spLocks noGrp="1"/>
          </p:cNvSpPr>
          <p:nvPr>
            <p:ph type="title"/>
          </p:nvPr>
        </p:nvSpPr>
        <p:spPr/>
        <p:txBody>
          <a:bodyPr/>
          <a:lstStyle/>
          <a:p>
            <a:r>
              <a:rPr lang="en-GB"/>
              <a:t>The RMGS way</a:t>
            </a:r>
            <a:endParaRPr lang="en-GB">
              <a:cs typeface="Segoe UI Semibold"/>
            </a:endParaRPr>
          </a:p>
        </p:txBody>
      </p:sp>
    </p:spTree>
    <p:extLst>
      <p:ext uri="{BB962C8B-B14F-4D97-AF65-F5344CB8AC3E}">
        <p14:creationId xmlns:p14="http://schemas.microsoft.com/office/powerpoint/2010/main" val="29708721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AE69347-45A8-48C7-BF41-D476CC868C4F}"/>
              </a:ext>
            </a:extLst>
          </p:cNvPr>
          <p:cNvSpPr>
            <a:spLocks noGrp="1"/>
          </p:cNvSpPr>
          <p:nvPr>
            <p:ph type="title"/>
          </p:nvPr>
        </p:nvSpPr>
        <p:spPr/>
        <p:txBody>
          <a:bodyPr/>
          <a:lstStyle/>
          <a:p>
            <a:r>
              <a:rPr lang="en-GB">
                <a:solidFill>
                  <a:srgbClr val="FFFFFF"/>
                </a:solidFill>
                <a:latin typeface="Arial"/>
                <a:cs typeface="Arial"/>
              </a:rPr>
              <a:t>Organisation</a:t>
            </a:r>
            <a:endParaRPr lang="en-GB"/>
          </a:p>
        </p:txBody>
      </p:sp>
      <p:sp>
        <p:nvSpPr>
          <p:cNvPr id="8" name="Content Placeholder 7">
            <a:extLst>
              <a:ext uri="{FF2B5EF4-FFF2-40B4-BE49-F238E27FC236}">
                <a16:creationId xmlns:a16="http://schemas.microsoft.com/office/drawing/2014/main" id="{CE610DD7-8BA8-4E10-B1EB-8A17581245E0}"/>
              </a:ext>
            </a:extLst>
          </p:cNvPr>
          <p:cNvSpPr>
            <a:spLocks noGrp="1"/>
          </p:cNvSpPr>
          <p:nvPr>
            <p:ph idx="1"/>
          </p:nvPr>
        </p:nvSpPr>
        <p:spPr>
          <a:xfrm>
            <a:off x="278781" y="2118732"/>
            <a:ext cx="11240956" cy="4739268"/>
          </a:xfrm>
        </p:spPr>
        <p:txBody>
          <a:bodyPr vert="horz" lIns="91440" tIns="45720" rIns="91440" bIns="45720" rtlCol="0" anchor="t">
            <a:normAutofit/>
          </a:bodyPr>
          <a:lstStyle/>
          <a:p>
            <a:r>
              <a:rPr lang="en-GB" sz="3400">
                <a:solidFill>
                  <a:schemeClr val="bg1"/>
                </a:solidFill>
                <a:latin typeface="Arial"/>
                <a:cs typeface="Arial"/>
              </a:rPr>
              <a:t>Students </a:t>
            </a:r>
            <a:r>
              <a:rPr lang="en-GB" sz="3400" b="1" u="sng">
                <a:solidFill>
                  <a:schemeClr val="bg1"/>
                </a:solidFill>
                <a:latin typeface="Arial"/>
                <a:cs typeface="Arial"/>
              </a:rPr>
              <a:t>can</a:t>
            </a:r>
            <a:r>
              <a:rPr lang="en-GB" sz="3400">
                <a:solidFill>
                  <a:schemeClr val="bg1"/>
                </a:solidFill>
                <a:latin typeface="Arial"/>
                <a:cs typeface="Arial"/>
              </a:rPr>
              <a:t> master it!</a:t>
            </a:r>
            <a:endParaRPr lang="en-GB" sz="3400">
              <a:solidFill>
                <a:schemeClr val="bg1"/>
              </a:solidFill>
              <a:latin typeface="Arial" panose="020B0604020202020204" pitchFamily="34" charset="0"/>
              <a:cs typeface="Arial" panose="020B0604020202020204" pitchFamily="34" charset="0"/>
            </a:endParaRPr>
          </a:p>
          <a:p>
            <a:r>
              <a:rPr lang="en-GB" sz="3400">
                <a:solidFill>
                  <a:schemeClr val="bg1"/>
                </a:solidFill>
                <a:latin typeface="Arial"/>
                <a:cs typeface="Arial"/>
              </a:rPr>
              <a:t>Parents and carers can really support here.</a:t>
            </a:r>
          </a:p>
          <a:p>
            <a:r>
              <a:rPr lang="en-GB" sz="3400">
                <a:solidFill>
                  <a:schemeClr val="bg1"/>
                </a:solidFill>
                <a:latin typeface="Arial"/>
                <a:cs typeface="Arial"/>
              </a:rPr>
              <a:t>Encourage your children to...</a:t>
            </a:r>
            <a:endParaRPr lang="en-GB" sz="3400">
              <a:solidFill>
                <a:schemeClr val="bg1"/>
              </a:solidFill>
              <a:latin typeface="Arial" panose="020B0604020202020204" pitchFamily="34" charset="0"/>
              <a:cs typeface="Arial" panose="020B0604020202020204" pitchFamily="34" charset="0"/>
            </a:endParaRPr>
          </a:p>
          <a:p>
            <a:pPr lvl="1"/>
            <a:r>
              <a:rPr lang="en-GB" sz="3000">
                <a:solidFill>
                  <a:schemeClr val="bg1"/>
                </a:solidFill>
                <a:latin typeface="Arial"/>
                <a:cs typeface="Arial"/>
              </a:rPr>
              <a:t>Use their planners</a:t>
            </a:r>
          </a:p>
          <a:p>
            <a:pPr lvl="1"/>
            <a:r>
              <a:rPr lang="en-GB" sz="3000">
                <a:solidFill>
                  <a:schemeClr val="bg1"/>
                </a:solidFill>
                <a:latin typeface="Arial"/>
                <a:cs typeface="Arial"/>
              </a:rPr>
              <a:t>Get homework out of the way, early. Check it on </a:t>
            </a:r>
            <a:r>
              <a:rPr lang="en-GB" sz="3000" err="1">
                <a:solidFill>
                  <a:schemeClr val="bg1"/>
                </a:solidFill>
                <a:latin typeface="Arial"/>
                <a:cs typeface="Arial"/>
              </a:rPr>
              <a:t>Edulink</a:t>
            </a:r>
            <a:r>
              <a:rPr lang="en-GB" sz="3000">
                <a:solidFill>
                  <a:schemeClr val="bg1"/>
                </a:solidFill>
                <a:latin typeface="Arial"/>
                <a:cs typeface="Arial"/>
              </a:rPr>
              <a:t>. </a:t>
            </a:r>
            <a:endParaRPr lang="en-GB">
              <a:solidFill>
                <a:schemeClr val="bg1"/>
              </a:solidFill>
            </a:endParaRPr>
          </a:p>
          <a:p>
            <a:pPr lvl="1"/>
            <a:r>
              <a:rPr lang="en-GB" sz="3000">
                <a:solidFill>
                  <a:schemeClr val="bg1"/>
                </a:solidFill>
                <a:latin typeface="Arial"/>
                <a:cs typeface="Arial"/>
              </a:rPr>
              <a:t>Get into a routine of packing their bag early in the evening and then relaxing</a:t>
            </a:r>
          </a:p>
          <a:p>
            <a:endParaRPr lang="en-GB"/>
          </a:p>
        </p:txBody>
      </p:sp>
    </p:spTree>
    <p:extLst>
      <p:ext uri="{BB962C8B-B14F-4D97-AF65-F5344CB8AC3E}">
        <p14:creationId xmlns:p14="http://schemas.microsoft.com/office/powerpoint/2010/main" val="1933764367"/>
      </p:ext>
    </p:extLst>
  </p:cSld>
  <p:clrMapOvr>
    <a:masterClrMapping/>
  </p:clrMapOvr>
  <mc:AlternateContent xmlns:mc="http://schemas.openxmlformats.org/markup-compatibility/2006" xmlns:p14="http://schemas.microsoft.com/office/powerpoint/2010/main">
    <mc:Choice Requires="p14">
      <p:transition spd="slow" p14:dur="2000" advTm="18554"/>
    </mc:Choice>
    <mc:Fallback xmlns="">
      <p:transition spd="slow" advTm="18554"/>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3571"/>
            <a:ext cx="10515600" cy="1165687"/>
          </a:xfrm>
        </p:spPr>
        <p:txBody>
          <a:bodyPr>
            <a:normAutofit fontScale="90000"/>
          </a:bodyPr>
          <a:lstStyle/>
          <a:p>
            <a:br>
              <a:rPr lang="en-GB">
                <a:latin typeface="Arial" panose="020B0604020202020204" pitchFamily="34" charset="0"/>
                <a:cs typeface="Arial" panose="020B0604020202020204" pitchFamily="34" charset="0"/>
              </a:rPr>
            </a:br>
            <a:br>
              <a:rPr lang="en-GB">
                <a:latin typeface="Arial" panose="020B0604020202020204" pitchFamily="34" charset="0"/>
                <a:cs typeface="Arial" panose="020B0604020202020204" pitchFamily="34" charset="0"/>
              </a:rPr>
            </a:br>
            <a:r>
              <a:rPr lang="en-GB">
                <a:latin typeface="Arial" panose="020B0604020202020204" pitchFamily="34" charset="0"/>
                <a:cs typeface="Arial" panose="020B0604020202020204" pitchFamily="34" charset="0"/>
              </a:rPr>
              <a:t>Ensuring the basics are in place</a:t>
            </a:r>
          </a:p>
        </p:txBody>
      </p:sp>
      <p:sp>
        <p:nvSpPr>
          <p:cNvPr id="3" name="Content Placeholder 2"/>
          <p:cNvSpPr>
            <a:spLocks noGrp="1"/>
          </p:cNvSpPr>
          <p:nvPr>
            <p:ph idx="1"/>
          </p:nvPr>
        </p:nvSpPr>
        <p:spPr>
          <a:xfrm>
            <a:off x="280852" y="2303650"/>
            <a:ext cx="10515600" cy="4683210"/>
          </a:xfrm>
        </p:spPr>
        <p:txBody>
          <a:bodyPr vert="horz" lIns="91440" tIns="45720" rIns="91440" bIns="45720" rtlCol="0" anchor="t">
            <a:noAutofit/>
          </a:bodyPr>
          <a:lstStyle/>
          <a:p>
            <a:r>
              <a:rPr lang="en-GB" sz="2600">
                <a:solidFill>
                  <a:schemeClr val="bg1"/>
                </a:solidFill>
                <a:latin typeface="Arial"/>
                <a:cs typeface="Arial"/>
              </a:rPr>
              <a:t>Talk about your own systems you use in your home / working lives.</a:t>
            </a:r>
          </a:p>
          <a:p>
            <a:r>
              <a:rPr lang="en-GB" sz="2600">
                <a:solidFill>
                  <a:schemeClr val="bg1"/>
                </a:solidFill>
                <a:latin typeface="Arial"/>
                <a:cs typeface="Arial"/>
              </a:rPr>
              <a:t>Student planner has a “remember section” and a ‘due date’ </a:t>
            </a:r>
            <a:endParaRPr lang="en-GB" sz="2600">
              <a:solidFill>
                <a:schemeClr val="bg1"/>
              </a:solidFill>
              <a:latin typeface="Arial" panose="020B0604020202020204" pitchFamily="34" charset="0"/>
              <a:cs typeface="Arial" panose="020B0604020202020204" pitchFamily="34" charset="0"/>
            </a:endParaRPr>
          </a:p>
          <a:p>
            <a:r>
              <a:rPr lang="en-GB" sz="2600">
                <a:solidFill>
                  <a:schemeClr val="bg1"/>
                </a:solidFill>
                <a:latin typeface="Arial"/>
                <a:cs typeface="Arial"/>
              </a:rPr>
              <a:t>Build in review and reflection: </a:t>
            </a:r>
            <a:endParaRPr lang="en-GB" sz="2600">
              <a:solidFill>
                <a:schemeClr val="bg1"/>
              </a:solidFill>
              <a:latin typeface="Arial" panose="020B0604020202020204" pitchFamily="34" charset="0"/>
              <a:cs typeface="Arial" panose="020B0604020202020204" pitchFamily="34" charset="0"/>
            </a:endParaRPr>
          </a:p>
          <a:p>
            <a:pPr lvl="1">
              <a:buFont typeface="Wingdings" panose="05000000000000000000" pitchFamily="2" charset="2"/>
              <a:buChar char="v"/>
            </a:pPr>
            <a:r>
              <a:rPr lang="en-GB" sz="2600">
                <a:solidFill>
                  <a:schemeClr val="bg1"/>
                </a:solidFill>
                <a:latin typeface="Arial"/>
                <a:cs typeface="Arial"/>
              </a:rPr>
              <a:t> ‘How long did this piece of homework take?’</a:t>
            </a:r>
          </a:p>
          <a:p>
            <a:pPr lvl="1">
              <a:buFont typeface="Wingdings" panose="05000000000000000000" pitchFamily="2" charset="2"/>
              <a:buChar char="v"/>
            </a:pPr>
            <a:r>
              <a:rPr lang="en-GB" sz="2600">
                <a:solidFill>
                  <a:schemeClr val="bg1"/>
                </a:solidFill>
                <a:latin typeface="Arial"/>
                <a:cs typeface="Arial"/>
              </a:rPr>
              <a:t> ‘Why was this the most difficult?’</a:t>
            </a:r>
          </a:p>
          <a:p>
            <a:pPr lvl="1">
              <a:buFont typeface="Wingdings" panose="05000000000000000000" pitchFamily="2" charset="2"/>
              <a:buChar char="v"/>
            </a:pPr>
            <a:r>
              <a:rPr lang="en-GB" sz="2600">
                <a:solidFill>
                  <a:schemeClr val="bg1"/>
                </a:solidFill>
                <a:latin typeface="Arial"/>
                <a:cs typeface="Arial"/>
              </a:rPr>
              <a:t> ‘Was there anything else on your mind when you were completing this piece of homework?’. </a:t>
            </a:r>
            <a:endParaRPr lang="en-GB" sz="2600">
              <a:solidFill>
                <a:schemeClr val="bg1"/>
              </a:solidFill>
              <a:latin typeface="Arial" panose="020B0604020202020204" pitchFamily="34" charset="0"/>
              <a:cs typeface="Arial" panose="020B0604020202020204" pitchFamily="34" charset="0"/>
            </a:endParaRPr>
          </a:p>
          <a:p>
            <a:r>
              <a:rPr lang="en-GB" sz="2600">
                <a:solidFill>
                  <a:schemeClr val="bg1"/>
                </a:solidFill>
                <a:latin typeface="Arial"/>
                <a:cs typeface="Arial"/>
              </a:rPr>
              <a:t>Routine of packing bag and then relaxing.</a:t>
            </a:r>
          </a:p>
        </p:txBody>
      </p:sp>
      <p:pic>
        <p:nvPicPr>
          <p:cNvPr id="4" name="Picture 3">
            <a:extLst>
              <a:ext uri="{FF2B5EF4-FFF2-40B4-BE49-F238E27FC236}">
                <a16:creationId xmlns:a16="http://schemas.microsoft.com/office/drawing/2014/main" id="{F3FDCC11-0EAB-4590-94D5-22029EA8F795}"/>
              </a:ext>
            </a:extLst>
          </p:cNvPr>
          <p:cNvPicPr>
            <a:picLocks noChangeAspect="1"/>
          </p:cNvPicPr>
          <p:nvPr/>
        </p:nvPicPr>
        <p:blipFill>
          <a:blip r:embed="rId2"/>
          <a:stretch>
            <a:fillRect/>
          </a:stretch>
        </p:blipFill>
        <p:spPr>
          <a:xfrm>
            <a:off x="10617451" y="424964"/>
            <a:ext cx="902286" cy="981541"/>
          </a:xfrm>
          <a:prstGeom prst="rect">
            <a:avLst/>
          </a:prstGeom>
        </p:spPr>
      </p:pic>
    </p:spTree>
    <p:extLst>
      <p:ext uri="{BB962C8B-B14F-4D97-AF65-F5344CB8AC3E}">
        <p14:creationId xmlns:p14="http://schemas.microsoft.com/office/powerpoint/2010/main" val="3139943081"/>
      </p:ext>
    </p:extLst>
  </p:cSld>
  <p:clrMapOvr>
    <a:masterClrMapping/>
  </p:clrMapOvr>
  <mc:AlternateContent xmlns:mc="http://schemas.openxmlformats.org/markup-compatibility/2006" xmlns:p14="http://schemas.microsoft.com/office/powerpoint/2010/main">
    <mc:Choice Requires="p14">
      <p:transition spd="slow" p14:dur="2000" advTm="18554"/>
    </mc:Choice>
    <mc:Fallback xmlns="">
      <p:transition spd="slow" advTm="1855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6CF3DB-A0FC-48DA-ADF9-A0632A3634B8}"/>
              </a:ext>
            </a:extLst>
          </p:cNvPr>
          <p:cNvSpPr>
            <a:spLocks noGrp="1"/>
          </p:cNvSpPr>
          <p:nvPr>
            <p:ph type="title"/>
          </p:nvPr>
        </p:nvSpPr>
        <p:spPr/>
        <p:txBody>
          <a:bodyPr/>
          <a:lstStyle/>
          <a:p>
            <a:r>
              <a:rPr lang="en-GB"/>
              <a:t>Any Questions</a:t>
            </a:r>
            <a:br>
              <a:rPr lang="en-GB"/>
            </a:br>
            <a:endParaRPr lang="en-GB"/>
          </a:p>
        </p:txBody>
      </p:sp>
      <p:sp>
        <p:nvSpPr>
          <p:cNvPr id="3" name="Content Placeholder 2">
            <a:extLst>
              <a:ext uri="{FF2B5EF4-FFF2-40B4-BE49-F238E27FC236}">
                <a16:creationId xmlns:a16="http://schemas.microsoft.com/office/drawing/2014/main" id="{A72086BE-CF9A-4773-BF9D-C7F693407D3D}"/>
              </a:ext>
            </a:extLst>
          </p:cNvPr>
          <p:cNvSpPr>
            <a:spLocks noGrp="1"/>
          </p:cNvSpPr>
          <p:nvPr>
            <p:ph idx="1"/>
          </p:nvPr>
        </p:nvSpPr>
        <p:spPr>
          <a:xfrm>
            <a:off x="680321" y="2336873"/>
            <a:ext cx="11172045" cy="3599316"/>
          </a:xfrm>
        </p:spPr>
        <p:txBody>
          <a:bodyPr>
            <a:normAutofit fontScale="77500" lnSpcReduction="20000"/>
          </a:bodyPr>
          <a:lstStyle/>
          <a:p>
            <a:pPr marL="0" indent="0">
              <a:buNone/>
            </a:pPr>
            <a:endParaRPr lang="en-GB">
              <a:solidFill>
                <a:schemeClr val="bg1"/>
              </a:solidFill>
            </a:endParaRPr>
          </a:p>
          <a:p>
            <a:pPr marL="0" indent="0">
              <a:buNone/>
            </a:pPr>
            <a:endParaRPr lang="en-GB">
              <a:solidFill>
                <a:schemeClr val="bg1"/>
              </a:solidFill>
            </a:endParaRPr>
          </a:p>
          <a:p>
            <a:pPr marL="0" indent="0">
              <a:buNone/>
            </a:pPr>
            <a:endParaRPr lang="en-GB">
              <a:solidFill>
                <a:schemeClr val="bg1"/>
              </a:solidFill>
            </a:endParaRPr>
          </a:p>
          <a:p>
            <a:pPr marL="0" indent="0">
              <a:buNone/>
            </a:pPr>
            <a:endParaRPr lang="en-GB">
              <a:solidFill>
                <a:schemeClr val="bg1"/>
              </a:solidFill>
            </a:endParaRPr>
          </a:p>
          <a:p>
            <a:pPr marL="0" indent="0">
              <a:buNone/>
            </a:pPr>
            <a:endParaRPr lang="en-GB">
              <a:solidFill>
                <a:schemeClr val="bg1"/>
              </a:solidFill>
            </a:endParaRPr>
          </a:p>
          <a:p>
            <a:pPr marL="0" indent="0">
              <a:buNone/>
            </a:pPr>
            <a:endParaRPr lang="en-GB" sz="4300">
              <a:solidFill>
                <a:schemeClr val="bg1"/>
              </a:solidFill>
            </a:endParaRPr>
          </a:p>
          <a:p>
            <a:pPr marL="0" indent="0">
              <a:buNone/>
            </a:pPr>
            <a:endParaRPr lang="en-GB" sz="4300">
              <a:solidFill>
                <a:schemeClr val="bg1"/>
              </a:solidFill>
            </a:endParaRPr>
          </a:p>
          <a:p>
            <a:pPr marL="0" indent="0">
              <a:buNone/>
            </a:pPr>
            <a:r>
              <a:rPr lang="en-GB" sz="4300">
                <a:solidFill>
                  <a:schemeClr val="bg1"/>
                </a:solidFill>
              </a:rPr>
              <a:t>Please note: the next session starts at 18:30 so to avoid a jam, please leave by 18:10 at the latest. Thanks so much.</a:t>
            </a:r>
          </a:p>
        </p:txBody>
      </p:sp>
    </p:spTree>
    <p:extLst>
      <p:ext uri="{BB962C8B-B14F-4D97-AF65-F5344CB8AC3E}">
        <p14:creationId xmlns:p14="http://schemas.microsoft.com/office/powerpoint/2010/main" val="250661517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ags/tag3.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Berlin">
  <a:themeElements>
    <a:clrScheme name="Custom 1">
      <a:dk1>
        <a:srgbClr val="0F3351"/>
      </a:dk1>
      <a:lt1>
        <a:srgbClr val="FFFFFF"/>
      </a:lt1>
      <a:dk2>
        <a:srgbClr val="B8B8B8"/>
      </a:dk2>
      <a:lt2>
        <a:srgbClr val="185282"/>
      </a:lt2>
      <a:accent1>
        <a:srgbClr val="870F0F"/>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ustom 3">
      <a:majorFont>
        <a:latin typeface="Segoe UI Semibold"/>
        <a:ea typeface=""/>
        <a:cs typeface=""/>
      </a:majorFont>
      <a:minorFont>
        <a:latin typeface="Calibri"/>
        <a:ea typeface=""/>
        <a:cs typeface=""/>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1651C7C41B5CA4B8ED4B9AAA1A22D4A" ma:contentTypeVersion="17" ma:contentTypeDescription="Create a new document." ma:contentTypeScope="" ma:versionID="bbe66787ec33761def9d27f2c48d78e3">
  <xsd:schema xmlns:xsd="http://www.w3.org/2001/XMLSchema" xmlns:xs="http://www.w3.org/2001/XMLSchema" xmlns:p="http://schemas.microsoft.com/office/2006/metadata/properties" xmlns:ns2="66f36792-8688-4491-a4bd-ce4104bb0261" xmlns:ns3="936e754e-34fa-4bfd-8887-32a1515ba0fd" targetNamespace="http://schemas.microsoft.com/office/2006/metadata/properties" ma:root="true" ma:fieldsID="45edde64d4ba9873579114b47338be3a" ns2:_="" ns3:_="">
    <xsd:import namespace="66f36792-8688-4491-a4bd-ce4104bb0261"/>
    <xsd:import namespace="936e754e-34fa-4bfd-8887-32a1515ba0f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6f36792-8688-4491-a4bd-ce4104bb026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3a364762-8135-4098-b0a6-32eceeda3ce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6e754e-34fa-4bfd-8887-32a1515ba0f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794e1fea-4dfe-4969-bcc5-616e192ecbba}" ma:internalName="TaxCatchAll" ma:showField="CatchAllData" ma:web="936e754e-34fa-4bfd-8887-32a1515ba0f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6f36792-8688-4491-a4bd-ce4104bb0261">
      <Terms xmlns="http://schemas.microsoft.com/office/infopath/2007/PartnerControls"/>
    </lcf76f155ced4ddcb4097134ff3c332f>
    <TaxCatchAll xmlns="936e754e-34fa-4bfd-8887-32a1515ba0fd" xsi:nil="true"/>
  </documentManagement>
</p:properties>
</file>

<file path=customXml/itemProps1.xml><?xml version="1.0" encoding="utf-8"?>
<ds:datastoreItem xmlns:ds="http://schemas.openxmlformats.org/officeDocument/2006/customXml" ds:itemID="{AEE06091-2BC2-46AE-9CF3-2E64669E59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6f36792-8688-4491-a4bd-ce4104bb0261"/>
    <ds:schemaRef ds:uri="936e754e-34fa-4bfd-8887-32a1515ba0f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DE0EB2-01BC-4924-B190-96C469D08BE2}">
  <ds:schemaRefs>
    <ds:schemaRef ds:uri="http://schemas.microsoft.com/sharepoint/v3/contenttype/forms"/>
  </ds:schemaRefs>
</ds:datastoreItem>
</file>

<file path=customXml/itemProps3.xml><?xml version="1.0" encoding="utf-8"?>
<ds:datastoreItem xmlns:ds="http://schemas.openxmlformats.org/officeDocument/2006/customXml" ds:itemID="{19BEC7A6-2E17-4DD0-89D6-A1D07508230E}">
  <ds:schemaRefs>
    <ds:schemaRef ds:uri="http://schemas.microsoft.com/office/2006/documentManagement/types"/>
    <ds:schemaRef ds:uri="http://schemas.microsoft.com/office/2006/metadata/properties"/>
    <ds:schemaRef ds:uri="http://www.w3.org/XML/1998/namespace"/>
    <ds:schemaRef ds:uri="66f36792-8688-4491-a4bd-ce4104bb0261"/>
    <ds:schemaRef ds:uri="http://purl.org/dc/elements/1.1/"/>
    <ds:schemaRef ds:uri="936e754e-34fa-4bfd-8887-32a1515ba0fd"/>
    <ds:schemaRef ds:uri="http://purl.org/dc/terms/"/>
    <ds:schemaRef ds:uri="http://schemas.microsoft.com/office/infopath/2007/PartnerControls"/>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TM04033917[[fn=Berlin]]</Template>
  <TotalTime>2</TotalTime>
  <Words>1125</Words>
  <Application>Microsoft Office PowerPoint</Application>
  <PresentationFormat>Widescreen</PresentationFormat>
  <Paragraphs>217</Paragraphs>
  <Slides>34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Cambria</vt:lpstr>
      <vt:lpstr>Google Sans</vt:lpstr>
      <vt:lpstr>Segoe UI Semibold</vt:lpstr>
      <vt:lpstr>Wingdings</vt:lpstr>
      <vt:lpstr>Berlin</vt:lpstr>
      <vt:lpstr>Rainham Mark Education Trust </vt:lpstr>
      <vt:lpstr>Welcome from Mrs Hart, Headteacher</vt:lpstr>
      <vt:lpstr>Welcome from Mrs Hart, Headteacher</vt:lpstr>
      <vt:lpstr>Welcome from Mrs Hart, Headteacher</vt:lpstr>
      <vt:lpstr>Who’s who?</vt:lpstr>
      <vt:lpstr>Welcome Our Year 7 Speakers</vt:lpstr>
      <vt:lpstr>Mrs Horstrup – Deputy Headteacher </vt:lpstr>
      <vt:lpstr>Safeguarding</vt:lpstr>
      <vt:lpstr>PowerPoint Presentation</vt:lpstr>
      <vt:lpstr>PowerPoint Presentation</vt:lpstr>
      <vt:lpstr>Staying Safe Online – filtering and monitoring</vt:lpstr>
      <vt:lpstr>Taking back control – time off gadgets</vt:lpstr>
      <vt:lpstr>Mr Andy Smith – Assistant Headteacher Rewards and Sanctions</vt:lpstr>
      <vt:lpstr>PowerPoint Presentation</vt:lpstr>
      <vt:lpstr>PowerPoint Presentation</vt:lpstr>
      <vt:lpstr>PowerPoint Presentation</vt:lpstr>
      <vt:lpstr>Pupil Premium Grant</vt:lpstr>
      <vt:lpstr>What is the Pupil Premium?</vt:lpstr>
      <vt:lpstr>How do you apply for Pupil Premium?</vt:lpstr>
      <vt:lpstr>Mrs Mayes - Taster Day, Form Tutors, contact and extra-curricula clubs.</vt:lpstr>
      <vt:lpstr>PowerPoint Presentation</vt:lpstr>
      <vt:lpstr>Communication</vt:lpstr>
      <vt:lpstr>Our extra-curricula programme - Developing the whole person</vt:lpstr>
      <vt:lpstr>Meet Your Child’s Form Tutor</vt:lpstr>
      <vt:lpstr>Meet Your Child’s Form Tutor</vt:lpstr>
      <vt:lpstr>Our School Day</vt:lpstr>
      <vt:lpstr>The RMGS way.</vt:lpstr>
      <vt:lpstr>The RMGS way</vt:lpstr>
      <vt:lpstr>The RMGS way</vt:lpstr>
      <vt:lpstr>The RMGS way</vt:lpstr>
      <vt:lpstr>The RMGS way</vt:lpstr>
      <vt:lpstr>Organisation</vt:lpstr>
      <vt:lpstr>  Ensuring the basics are in place</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Rainham Mark Education Trust</dc:title>
  <dc:creator>Sarah Moriarty</dc:creator>
  <cp:lastModifiedBy>Sarah Pilcher</cp:lastModifiedBy>
  <cp:revision>20</cp:revision>
  <cp:lastPrinted>2024-06-27T15:40:47Z</cp:lastPrinted>
  <dcterms:created xsi:type="dcterms:W3CDTF">2023-05-11T08:20:13Z</dcterms:created>
  <dcterms:modified xsi:type="dcterms:W3CDTF">2024-06-28T07:35:48Z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0x010100A1651C7C41B5CA4B8ED4B9AAA1A22D4A</vt:lpwstr>
  </property>
  <property fmtid="{D5CDD505-2E9C-101B-9397-08002B2CF9AE}" pid="3" name="MediaServiceImageTags">
    <vt:lpwstr/>
  </property>
</Properties>
</file>