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70" r:id="rId6"/>
    <p:sldId id="258" r:id="rId7"/>
    <p:sldId id="262" r:id="rId8"/>
    <p:sldId id="264" r:id="rId9"/>
    <p:sldId id="271" r:id="rId10"/>
    <p:sldId id="265" r:id="rId11"/>
    <p:sldId id="266" r:id="rId12"/>
    <p:sldId id="269" r:id="rId13"/>
  </p:sldIdLst>
  <p:sldSz cx="6858000" cy="9144000" type="screen4x3"/>
  <p:notesSz cx="6797675" cy="992663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p:cViewPr varScale="1">
        <p:scale>
          <a:sx n="62" d="100"/>
          <a:sy n="62" d="100"/>
        </p:scale>
        <p:origin x="2520" y="77"/>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5B46BB5-0B58-4FB3-9176-B51398A33CC0}"/>
              </a:ext>
            </a:extLst>
          </p:cNvPr>
          <p:cNvSpPr>
            <a:spLocks noGrp="1" noChangeArrowheads="1"/>
          </p:cNvSpPr>
          <p:nvPr>
            <p:ph type="hdr" sz="quarter"/>
          </p:nvPr>
        </p:nvSpPr>
        <p:spPr bwMode="auto">
          <a:xfrm>
            <a:off x="1" y="0"/>
            <a:ext cx="2944813" cy="496809"/>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19459" name="Rectangle 3">
            <a:extLst>
              <a:ext uri="{FF2B5EF4-FFF2-40B4-BE49-F238E27FC236}">
                <a16:creationId xmlns:a16="http://schemas.microsoft.com/office/drawing/2014/main" id="{A0E22E3B-3F3B-4982-A2AF-D2F580C7F186}"/>
              </a:ext>
            </a:extLst>
          </p:cNvPr>
          <p:cNvSpPr>
            <a:spLocks noGrp="1" noChangeArrowheads="1"/>
          </p:cNvSpPr>
          <p:nvPr>
            <p:ph type="dt" idx="1"/>
          </p:nvPr>
        </p:nvSpPr>
        <p:spPr bwMode="auto">
          <a:xfrm>
            <a:off x="3851276" y="0"/>
            <a:ext cx="2944813" cy="496809"/>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2052" name="Rectangle 4">
            <a:extLst>
              <a:ext uri="{FF2B5EF4-FFF2-40B4-BE49-F238E27FC236}">
                <a16:creationId xmlns:a16="http://schemas.microsoft.com/office/drawing/2014/main" id="{AF4990D2-C53C-4C5C-B259-5CE31D2A654C}"/>
              </a:ext>
            </a:extLst>
          </p:cNvPr>
          <p:cNvSpPr>
            <a:spLocks noGrp="1" noRot="1" noChangeAspect="1" noChangeArrowheads="1" noTextEdit="1"/>
          </p:cNvSpPr>
          <p:nvPr>
            <p:ph type="sldImg" idx="2"/>
          </p:nvPr>
        </p:nvSpPr>
        <p:spPr bwMode="auto">
          <a:xfrm>
            <a:off x="2003425" y="744538"/>
            <a:ext cx="27908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a:extLst>
              <a:ext uri="{FF2B5EF4-FFF2-40B4-BE49-F238E27FC236}">
                <a16:creationId xmlns:a16="http://schemas.microsoft.com/office/drawing/2014/main" id="{C58F99F8-C273-47ED-8423-31457C1F7C47}"/>
              </a:ext>
            </a:extLst>
          </p:cNvPr>
          <p:cNvSpPr>
            <a:spLocks noGrp="1" noChangeArrowheads="1"/>
          </p:cNvSpPr>
          <p:nvPr>
            <p:ph type="body" sz="quarter" idx="3"/>
          </p:nvPr>
        </p:nvSpPr>
        <p:spPr bwMode="auto">
          <a:xfrm>
            <a:off x="679450" y="4714122"/>
            <a:ext cx="5438775" cy="4468099"/>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9462" name="Rectangle 6">
            <a:extLst>
              <a:ext uri="{FF2B5EF4-FFF2-40B4-BE49-F238E27FC236}">
                <a16:creationId xmlns:a16="http://schemas.microsoft.com/office/drawing/2014/main" id="{1CF7C3FC-473C-4F4F-923E-C1354AA9F50A}"/>
              </a:ext>
            </a:extLst>
          </p:cNvPr>
          <p:cNvSpPr>
            <a:spLocks noGrp="1" noChangeArrowheads="1"/>
          </p:cNvSpPr>
          <p:nvPr>
            <p:ph type="ftr" sz="quarter" idx="4"/>
          </p:nvPr>
        </p:nvSpPr>
        <p:spPr bwMode="auto">
          <a:xfrm>
            <a:off x="1" y="9428242"/>
            <a:ext cx="2944813" cy="496809"/>
          </a:xfrm>
          <a:prstGeom prst="rect">
            <a:avLst/>
          </a:prstGeom>
          <a:noFill/>
          <a:ln w="9525">
            <a:noFill/>
            <a:miter lim="800000"/>
            <a:headEnd/>
            <a:tailEnd/>
          </a:ln>
          <a:effectLst/>
        </p:spPr>
        <p:txBody>
          <a:bodyPr vert="horz" wrap="square" lIns="91435" tIns="45717" rIns="91435" bIns="45717"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19463" name="Rectangle 7">
            <a:extLst>
              <a:ext uri="{FF2B5EF4-FFF2-40B4-BE49-F238E27FC236}">
                <a16:creationId xmlns:a16="http://schemas.microsoft.com/office/drawing/2014/main" id="{11BF640F-4A56-43AC-B53E-0897B35FCE54}"/>
              </a:ext>
            </a:extLst>
          </p:cNvPr>
          <p:cNvSpPr>
            <a:spLocks noGrp="1" noChangeArrowheads="1"/>
          </p:cNvSpPr>
          <p:nvPr>
            <p:ph type="sldNum" sz="quarter" idx="5"/>
          </p:nvPr>
        </p:nvSpPr>
        <p:spPr bwMode="auto">
          <a:xfrm>
            <a:off x="3851276" y="9428242"/>
            <a:ext cx="2944813" cy="496809"/>
          </a:xfrm>
          <a:prstGeom prst="rect">
            <a:avLst/>
          </a:prstGeom>
          <a:noFill/>
          <a:ln w="9525">
            <a:noFill/>
            <a:miter lim="800000"/>
            <a:headEnd/>
            <a:tailEnd/>
          </a:ln>
          <a:effectLst/>
        </p:spPr>
        <p:txBody>
          <a:bodyPr vert="horz" wrap="square" lIns="91435" tIns="45717" rIns="91435" bIns="45717" numCol="1" anchor="b" anchorCtr="0" compatLnSpc="1">
            <a:prstTxWarp prst="textNoShape">
              <a:avLst/>
            </a:prstTxWarp>
          </a:bodyPr>
          <a:lstStyle>
            <a:lvl1pPr algn="r" eaLnBrk="1" hangingPunct="1">
              <a:defRPr sz="1200"/>
            </a:lvl1pPr>
          </a:lstStyle>
          <a:p>
            <a:fld id="{DBF78543-6639-4E94-A076-E52090EDFE37}"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AB31E49B-6EB4-4A20-B257-CBBEE7879D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CE8FA41-E340-4C3B-B691-4A296FF54EC3}" type="slidenum">
              <a:rPr lang="en-GB" altLang="en-US"/>
              <a:pPr>
                <a:spcBef>
                  <a:spcPct val="0"/>
                </a:spcBef>
              </a:pPr>
              <a:t>1</a:t>
            </a:fld>
            <a:endParaRPr lang="en-GB" altLang="en-US"/>
          </a:p>
        </p:txBody>
      </p:sp>
      <p:sp>
        <p:nvSpPr>
          <p:cNvPr id="4099" name="Rectangle 2">
            <a:extLst>
              <a:ext uri="{FF2B5EF4-FFF2-40B4-BE49-F238E27FC236}">
                <a16:creationId xmlns:a16="http://schemas.microsoft.com/office/drawing/2014/main" id="{587B1581-720E-4C18-BF6D-0266A6440F84}"/>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189E07EB-CB8B-4910-AD67-8A3B1E1D2B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F30E354-6519-4343-870E-6A8B67F5EA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AE657ED-9114-449F-A2E1-4B62AB44F809}" type="slidenum">
              <a:rPr lang="en-GB" altLang="en-US"/>
              <a:pPr>
                <a:spcBef>
                  <a:spcPct val="0"/>
                </a:spcBef>
              </a:pPr>
              <a:t>3</a:t>
            </a:fld>
            <a:endParaRPr lang="en-GB" altLang="en-US"/>
          </a:p>
        </p:txBody>
      </p:sp>
      <p:sp>
        <p:nvSpPr>
          <p:cNvPr id="8195" name="Rectangle 2">
            <a:extLst>
              <a:ext uri="{FF2B5EF4-FFF2-40B4-BE49-F238E27FC236}">
                <a16:creationId xmlns:a16="http://schemas.microsoft.com/office/drawing/2014/main" id="{39627E0B-CA61-4D15-BCF6-737B37884B8F}"/>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419137F9-F275-43EC-9B62-B512EE1CCA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4FA10C5F-9AA4-48F7-8C81-075B4C926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91F491A-4F20-42E1-B13B-864A2B0D9BFE}" type="slidenum">
              <a:rPr lang="en-GB" altLang="en-US"/>
              <a:pPr>
                <a:spcBef>
                  <a:spcPct val="0"/>
                </a:spcBef>
              </a:pPr>
              <a:t>4</a:t>
            </a:fld>
            <a:endParaRPr lang="en-GB" altLang="en-US"/>
          </a:p>
        </p:txBody>
      </p:sp>
      <p:sp>
        <p:nvSpPr>
          <p:cNvPr id="10243" name="Rectangle 2">
            <a:extLst>
              <a:ext uri="{FF2B5EF4-FFF2-40B4-BE49-F238E27FC236}">
                <a16:creationId xmlns:a16="http://schemas.microsoft.com/office/drawing/2014/main" id="{5E8CB5AF-0B06-41D8-8CD9-50FF62AC2BC9}"/>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7C77B54-CFED-4383-B46D-7FF1F2DF45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F78543-6639-4E94-A076-E52090EDFE37}" type="slidenum">
              <a:rPr lang="en-GB" altLang="en-US" smtClean="0"/>
              <a:pPr/>
              <a:t>6</a:t>
            </a:fld>
            <a:endParaRPr lang="en-GB" altLang="en-US"/>
          </a:p>
        </p:txBody>
      </p:sp>
    </p:spTree>
    <p:extLst>
      <p:ext uri="{BB962C8B-B14F-4D97-AF65-F5344CB8AC3E}">
        <p14:creationId xmlns:p14="http://schemas.microsoft.com/office/powerpoint/2010/main" val="790093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FB6F95F0-4357-4B38-97D7-71BAF74F8F2E}"/>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776D3FCC-822A-4051-84CB-31FF9E669ED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1A2D3C8-00BD-4FB3-8AED-C0A009FB5ED4}"/>
              </a:ext>
            </a:extLst>
          </p:cNvPr>
          <p:cNvSpPr>
            <a:spLocks noGrp="1" noChangeArrowheads="1"/>
          </p:cNvSpPr>
          <p:nvPr>
            <p:ph type="sldNum" sz="quarter" idx="12"/>
          </p:nvPr>
        </p:nvSpPr>
        <p:spPr>
          <a:ln/>
        </p:spPr>
        <p:txBody>
          <a:bodyPr/>
          <a:lstStyle>
            <a:lvl1pPr>
              <a:defRPr/>
            </a:lvl1pPr>
          </a:lstStyle>
          <a:p>
            <a:fld id="{4E5E22AA-7ECA-4521-AD22-9B4BB3CA6F8D}" type="slidenum">
              <a:rPr lang="en-GB" altLang="en-US"/>
              <a:pPr/>
              <a:t>‹#›</a:t>
            </a:fld>
            <a:endParaRPr lang="en-GB" altLang="en-US"/>
          </a:p>
        </p:txBody>
      </p:sp>
    </p:spTree>
    <p:extLst>
      <p:ext uri="{BB962C8B-B14F-4D97-AF65-F5344CB8AC3E}">
        <p14:creationId xmlns:p14="http://schemas.microsoft.com/office/powerpoint/2010/main" val="12441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9904D31-5B8B-4E07-AA00-1B48DA78DCE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C6F42229-BB4D-42F0-88D8-E389B453A7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FA9268F9-1D1E-4FBE-A898-71055742FEC5}"/>
              </a:ext>
            </a:extLst>
          </p:cNvPr>
          <p:cNvSpPr>
            <a:spLocks noGrp="1" noChangeArrowheads="1"/>
          </p:cNvSpPr>
          <p:nvPr>
            <p:ph type="sldNum" sz="quarter" idx="12"/>
          </p:nvPr>
        </p:nvSpPr>
        <p:spPr>
          <a:ln/>
        </p:spPr>
        <p:txBody>
          <a:bodyPr/>
          <a:lstStyle>
            <a:lvl1pPr>
              <a:defRPr/>
            </a:lvl1pPr>
          </a:lstStyle>
          <a:p>
            <a:fld id="{B07681FD-C94F-4A6E-829D-4FB18A0F2F60}" type="slidenum">
              <a:rPr lang="en-GB" altLang="en-US"/>
              <a:pPr/>
              <a:t>‹#›</a:t>
            </a:fld>
            <a:endParaRPr lang="en-GB" altLang="en-US"/>
          </a:p>
        </p:txBody>
      </p:sp>
    </p:spTree>
    <p:extLst>
      <p:ext uri="{BB962C8B-B14F-4D97-AF65-F5344CB8AC3E}">
        <p14:creationId xmlns:p14="http://schemas.microsoft.com/office/powerpoint/2010/main" val="2976966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B47364C-A5A7-4F83-A31C-245DCBCAA299}"/>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3916731E-5EE8-46BE-8E9D-A4191033E05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981FE9C9-9F21-4295-B62B-D2A322975252}"/>
              </a:ext>
            </a:extLst>
          </p:cNvPr>
          <p:cNvSpPr>
            <a:spLocks noGrp="1" noChangeArrowheads="1"/>
          </p:cNvSpPr>
          <p:nvPr>
            <p:ph type="sldNum" sz="quarter" idx="12"/>
          </p:nvPr>
        </p:nvSpPr>
        <p:spPr>
          <a:ln/>
        </p:spPr>
        <p:txBody>
          <a:bodyPr/>
          <a:lstStyle>
            <a:lvl1pPr>
              <a:defRPr/>
            </a:lvl1pPr>
          </a:lstStyle>
          <a:p>
            <a:fld id="{2B7B16BA-965B-48DA-AC64-936F5936F755}" type="slidenum">
              <a:rPr lang="en-GB" altLang="en-US"/>
              <a:pPr/>
              <a:t>‹#›</a:t>
            </a:fld>
            <a:endParaRPr lang="en-GB" altLang="en-US"/>
          </a:p>
        </p:txBody>
      </p:sp>
    </p:spTree>
    <p:extLst>
      <p:ext uri="{BB962C8B-B14F-4D97-AF65-F5344CB8AC3E}">
        <p14:creationId xmlns:p14="http://schemas.microsoft.com/office/powerpoint/2010/main" val="3008776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42900" y="366713"/>
            <a:ext cx="6172200" cy="7800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a:extLst>
              <a:ext uri="{FF2B5EF4-FFF2-40B4-BE49-F238E27FC236}">
                <a16:creationId xmlns:a16="http://schemas.microsoft.com/office/drawing/2014/main" id="{FFEC721B-F5BD-4B30-9D81-475A6290F06F}"/>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475DDB26-74C4-4D71-8ABF-FFFE1263C58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B07DD04A-F60B-4009-9E42-BF936D178AF6}"/>
              </a:ext>
            </a:extLst>
          </p:cNvPr>
          <p:cNvSpPr>
            <a:spLocks noGrp="1" noChangeArrowheads="1"/>
          </p:cNvSpPr>
          <p:nvPr>
            <p:ph type="sldNum" sz="quarter" idx="12"/>
          </p:nvPr>
        </p:nvSpPr>
        <p:spPr>
          <a:ln/>
        </p:spPr>
        <p:txBody>
          <a:bodyPr/>
          <a:lstStyle>
            <a:lvl1pPr>
              <a:defRPr/>
            </a:lvl1pPr>
          </a:lstStyle>
          <a:p>
            <a:fld id="{DAE827C1-5AED-4F65-A544-A7FA54511766}" type="slidenum">
              <a:rPr lang="en-GB" altLang="en-US"/>
              <a:pPr/>
              <a:t>‹#›</a:t>
            </a:fld>
            <a:endParaRPr lang="en-GB" altLang="en-US"/>
          </a:p>
        </p:txBody>
      </p:sp>
    </p:spTree>
    <p:extLst>
      <p:ext uri="{BB962C8B-B14F-4D97-AF65-F5344CB8AC3E}">
        <p14:creationId xmlns:p14="http://schemas.microsoft.com/office/powerpoint/2010/main" val="3927804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p>
            <a:r>
              <a:rPr lang="en-US"/>
              <a:t>Click to edit Master title style</a:t>
            </a:r>
            <a:endParaRPr lang="en-GB"/>
          </a:p>
        </p:txBody>
      </p:sp>
      <p:sp>
        <p:nvSpPr>
          <p:cNvPr id="3" name="Table Placeholder 2"/>
          <p:cNvSpPr>
            <a:spLocks noGrp="1"/>
          </p:cNvSpPr>
          <p:nvPr>
            <p:ph type="tbl" idx="1"/>
          </p:nvPr>
        </p:nvSpPr>
        <p:spPr>
          <a:xfrm>
            <a:off x="342900" y="2133600"/>
            <a:ext cx="6172200" cy="6034088"/>
          </a:xfrm>
        </p:spPr>
        <p:txBody>
          <a:bodyPr/>
          <a:lstStyle/>
          <a:p>
            <a:pPr lvl="0"/>
            <a:endParaRPr lang="en-GB" noProof="0"/>
          </a:p>
        </p:txBody>
      </p:sp>
      <p:sp>
        <p:nvSpPr>
          <p:cNvPr id="4" name="Rectangle 4">
            <a:extLst>
              <a:ext uri="{FF2B5EF4-FFF2-40B4-BE49-F238E27FC236}">
                <a16:creationId xmlns:a16="http://schemas.microsoft.com/office/drawing/2014/main" id="{785043CC-97E4-4D6A-AA0B-EE75EC3ECFE1}"/>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1A70314C-D5CC-43CA-845D-6EE11B790B4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93A77F1D-06BC-4A48-B408-7E5612F9815E}"/>
              </a:ext>
            </a:extLst>
          </p:cNvPr>
          <p:cNvSpPr>
            <a:spLocks noGrp="1" noChangeArrowheads="1"/>
          </p:cNvSpPr>
          <p:nvPr>
            <p:ph type="sldNum" sz="quarter" idx="12"/>
          </p:nvPr>
        </p:nvSpPr>
        <p:spPr>
          <a:ln/>
        </p:spPr>
        <p:txBody>
          <a:bodyPr/>
          <a:lstStyle>
            <a:lvl1pPr>
              <a:defRPr/>
            </a:lvl1pPr>
          </a:lstStyle>
          <a:p>
            <a:fld id="{B6D176E1-9FE7-48B7-B843-F8E43827DD22}" type="slidenum">
              <a:rPr lang="en-GB" altLang="en-US"/>
              <a:pPr/>
              <a:t>‹#›</a:t>
            </a:fld>
            <a:endParaRPr lang="en-GB" altLang="en-US"/>
          </a:p>
        </p:txBody>
      </p:sp>
    </p:spTree>
    <p:extLst>
      <p:ext uri="{BB962C8B-B14F-4D97-AF65-F5344CB8AC3E}">
        <p14:creationId xmlns:p14="http://schemas.microsoft.com/office/powerpoint/2010/main" val="19548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3C20A23-6853-410E-9773-E6FDA0386FA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189CA17-07C1-4191-A6BD-1200F20E297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4DA1E0A-E37C-4627-AA87-A5EA90CD0D8A}"/>
              </a:ext>
            </a:extLst>
          </p:cNvPr>
          <p:cNvSpPr>
            <a:spLocks noGrp="1" noChangeArrowheads="1"/>
          </p:cNvSpPr>
          <p:nvPr>
            <p:ph type="sldNum" sz="quarter" idx="12"/>
          </p:nvPr>
        </p:nvSpPr>
        <p:spPr>
          <a:ln/>
        </p:spPr>
        <p:txBody>
          <a:bodyPr/>
          <a:lstStyle>
            <a:lvl1pPr>
              <a:defRPr/>
            </a:lvl1pPr>
          </a:lstStyle>
          <a:p>
            <a:fld id="{E808DF6D-4CCC-4FF2-9F3E-027A86F3CC2B}" type="slidenum">
              <a:rPr lang="en-GB" altLang="en-US"/>
              <a:pPr/>
              <a:t>‹#›</a:t>
            </a:fld>
            <a:endParaRPr lang="en-GB" altLang="en-US"/>
          </a:p>
        </p:txBody>
      </p:sp>
    </p:spTree>
    <p:extLst>
      <p:ext uri="{BB962C8B-B14F-4D97-AF65-F5344CB8AC3E}">
        <p14:creationId xmlns:p14="http://schemas.microsoft.com/office/powerpoint/2010/main" val="2921613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042C4B0-FF58-43AC-9535-7035294BF749}"/>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1F167A1-F974-484F-A1FA-ECA1342DEA1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1AEFDA1-713F-4D6B-BC98-8D98F58511D3}"/>
              </a:ext>
            </a:extLst>
          </p:cNvPr>
          <p:cNvSpPr>
            <a:spLocks noGrp="1" noChangeArrowheads="1"/>
          </p:cNvSpPr>
          <p:nvPr>
            <p:ph type="sldNum" sz="quarter" idx="12"/>
          </p:nvPr>
        </p:nvSpPr>
        <p:spPr>
          <a:ln/>
        </p:spPr>
        <p:txBody>
          <a:bodyPr/>
          <a:lstStyle>
            <a:lvl1pPr>
              <a:defRPr/>
            </a:lvl1pPr>
          </a:lstStyle>
          <a:p>
            <a:fld id="{5B3DFF79-5D54-42C8-BD7D-60BDF08AD8AB}" type="slidenum">
              <a:rPr lang="en-GB" altLang="en-US"/>
              <a:pPr/>
              <a:t>‹#›</a:t>
            </a:fld>
            <a:endParaRPr lang="en-GB" altLang="en-US"/>
          </a:p>
        </p:txBody>
      </p:sp>
    </p:spTree>
    <p:extLst>
      <p:ext uri="{BB962C8B-B14F-4D97-AF65-F5344CB8AC3E}">
        <p14:creationId xmlns:p14="http://schemas.microsoft.com/office/powerpoint/2010/main" val="174670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DD3A239B-B845-4245-95A8-8EEBA081EA52}"/>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CCD08B6B-7DC1-458F-B018-60CC85B5F39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E8262E8A-4E4F-43CE-A203-8A6CEDBEEF3B}"/>
              </a:ext>
            </a:extLst>
          </p:cNvPr>
          <p:cNvSpPr>
            <a:spLocks noGrp="1" noChangeArrowheads="1"/>
          </p:cNvSpPr>
          <p:nvPr>
            <p:ph type="sldNum" sz="quarter" idx="12"/>
          </p:nvPr>
        </p:nvSpPr>
        <p:spPr>
          <a:ln/>
        </p:spPr>
        <p:txBody>
          <a:bodyPr/>
          <a:lstStyle>
            <a:lvl1pPr>
              <a:defRPr/>
            </a:lvl1pPr>
          </a:lstStyle>
          <a:p>
            <a:fld id="{B647B5C8-A7A4-48AB-A146-EF21D3D17D6C}" type="slidenum">
              <a:rPr lang="en-GB" altLang="en-US"/>
              <a:pPr/>
              <a:t>‹#›</a:t>
            </a:fld>
            <a:endParaRPr lang="en-GB" altLang="en-US"/>
          </a:p>
        </p:txBody>
      </p:sp>
    </p:spTree>
    <p:extLst>
      <p:ext uri="{BB962C8B-B14F-4D97-AF65-F5344CB8AC3E}">
        <p14:creationId xmlns:p14="http://schemas.microsoft.com/office/powerpoint/2010/main" val="1635409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1F61FBA9-9C21-42DD-A538-9AA1EB39B1C9}"/>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18D478A5-2D1D-476B-B499-3C6D32078BD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6F97AE37-DB20-4C6A-B0F9-A8A0063F1736}"/>
              </a:ext>
            </a:extLst>
          </p:cNvPr>
          <p:cNvSpPr>
            <a:spLocks noGrp="1" noChangeArrowheads="1"/>
          </p:cNvSpPr>
          <p:nvPr>
            <p:ph type="sldNum" sz="quarter" idx="12"/>
          </p:nvPr>
        </p:nvSpPr>
        <p:spPr>
          <a:ln/>
        </p:spPr>
        <p:txBody>
          <a:bodyPr/>
          <a:lstStyle>
            <a:lvl1pPr>
              <a:defRPr/>
            </a:lvl1pPr>
          </a:lstStyle>
          <a:p>
            <a:fld id="{BB237B97-9439-495C-BD3B-0FC7E4D0FC0D}" type="slidenum">
              <a:rPr lang="en-GB" altLang="en-US"/>
              <a:pPr/>
              <a:t>‹#›</a:t>
            </a:fld>
            <a:endParaRPr lang="en-GB" altLang="en-US"/>
          </a:p>
        </p:txBody>
      </p:sp>
    </p:spTree>
    <p:extLst>
      <p:ext uri="{BB962C8B-B14F-4D97-AF65-F5344CB8AC3E}">
        <p14:creationId xmlns:p14="http://schemas.microsoft.com/office/powerpoint/2010/main" val="1378825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2AD15E50-9E4E-4F72-98C1-9BC170D10689}"/>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893DF403-8439-48D1-8333-1E6A7973E9B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E9BB18F9-A846-4850-983D-148F187BB4E1}"/>
              </a:ext>
            </a:extLst>
          </p:cNvPr>
          <p:cNvSpPr>
            <a:spLocks noGrp="1" noChangeArrowheads="1"/>
          </p:cNvSpPr>
          <p:nvPr>
            <p:ph type="sldNum" sz="quarter" idx="12"/>
          </p:nvPr>
        </p:nvSpPr>
        <p:spPr>
          <a:ln/>
        </p:spPr>
        <p:txBody>
          <a:bodyPr/>
          <a:lstStyle>
            <a:lvl1pPr>
              <a:defRPr/>
            </a:lvl1pPr>
          </a:lstStyle>
          <a:p>
            <a:fld id="{286B3B57-7D0D-4478-ACC2-A7234D672D1E}" type="slidenum">
              <a:rPr lang="en-GB" altLang="en-US"/>
              <a:pPr/>
              <a:t>‹#›</a:t>
            </a:fld>
            <a:endParaRPr lang="en-GB" altLang="en-US"/>
          </a:p>
        </p:txBody>
      </p:sp>
    </p:spTree>
    <p:extLst>
      <p:ext uri="{BB962C8B-B14F-4D97-AF65-F5344CB8AC3E}">
        <p14:creationId xmlns:p14="http://schemas.microsoft.com/office/powerpoint/2010/main" val="3303906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83293C0-6CB7-49E0-A483-B6D3131FC76A}"/>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D25B7285-A8A4-4743-A1C2-E6ECC70EB42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B4CF18FE-18E9-4DDC-A28A-5C1F10ED97AF}"/>
              </a:ext>
            </a:extLst>
          </p:cNvPr>
          <p:cNvSpPr>
            <a:spLocks noGrp="1" noChangeArrowheads="1"/>
          </p:cNvSpPr>
          <p:nvPr>
            <p:ph type="sldNum" sz="quarter" idx="12"/>
          </p:nvPr>
        </p:nvSpPr>
        <p:spPr>
          <a:ln/>
        </p:spPr>
        <p:txBody>
          <a:bodyPr/>
          <a:lstStyle>
            <a:lvl1pPr>
              <a:defRPr/>
            </a:lvl1pPr>
          </a:lstStyle>
          <a:p>
            <a:fld id="{936ECD1F-0551-4A0A-B756-DE83063BD801}" type="slidenum">
              <a:rPr lang="en-GB" altLang="en-US"/>
              <a:pPr/>
              <a:t>‹#›</a:t>
            </a:fld>
            <a:endParaRPr lang="en-GB" altLang="en-US"/>
          </a:p>
        </p:txBody>
      </p:sp>
    </p:spTree>
    <p:extLst>
      <p:ext uri="{BB962C8B-B14F-4D97-AF65-F5344CB8AC3E}">
        <p14:creationId xmlns:p14="http://schemas.microsoft.com/office/powerpoint/2010/main" val="3836531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6A97BC5-AAFD-4BD7-9AFC-452E94ED2A7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CCCA70CF-256E-4C3D-AA1C-EB3A0250063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70174C5B-14C0-4DA7-923C-BA9AE3F884C3}"/>
              </a:ext>
            </a:extLst>
          </p:cNvPr>
          <p:cNvSpPr>
            <a:spLocks noGrp="1" noChangeArrowheads="1"/>
          </p:cNvSpPr>
          <p:nvPr>
            <p:ph type="sldNum" sz="quarter" idx="12"/>
          </p:nvPr>
        </p:nvSpPr>
        <p:spPr>
          <a:ln/>
        </p:spPr>
        <p:txBody>
          <a:bodyPr/>
          <a:lstStyle>
            <a:lvl1pPr>
              <a:defRPr/>
            </a:lvl1pPr>
          </a:lstStyle>
          <a:p>
            <a:fld id="{BF42E180-4B35-4EF3-9726-7C1E754D2CC7}" type="slidenum">
              <a:rPr lang="en-GB" altLang="en-US"/>
              <a:pPr/>
              <a:t>‹#›</a:t>
            </a:fld>
            <a:endParaRPr lang="en-GB" altLang="en-US"/>
          </a:p>
        </p:txBody>
      </p:sp>
    </p:spTree>
    <p:extLst>
      <p:ext uri="{BB962C8B-B14F-4D97-AF65-F5344CB8AC3E}">
        <p14:creationId xmlns:p14="http://schemas.microsoft.com/office/powerpoint/2010/main" val="1380314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C5B32ED-D945-48C8-926A-5C264DC8D782}"/>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E9A8CA3C-80F3-4E5B-B211-11119F6EC99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1722BEBC-6D82-4045-8E63-32F3A352C3B5}"/>
              </a:ext>
            </a:extLst>
          </p:cNvPr>
          <p:cNvSpPr>
            <a:spLocks noGrp="1" noChangeArrowheads="1"/>
          </p:cNvSpPr>
          <p:nvPr>
            <p:ph type="sldNum" sz="quarter" idx="12"/>
          </p:nvPr>
        </p:nvSpPr>
        <p:spPr>
          <a:ln/>
        </p:spPr>
        <p:txBody>
          <a:bodyPr/>
          <a:lstStyle>
            <a:lvl1pPr>
              <a:defRPr/>
            </a:lvl1pPr>
          </a:lstStyle>
          <a:p>
            <a:fld id="{E91E8614-4DF4-4406-AE70-4D47A2F8673B}" type="slidenum">
              <a:rPr lang="en-GB" altLang="en-US"/>
              <a:pPr/>
              <a:t>‹#›</a:t>
            </a:fld>
            <a:endParaRPr lang="en-GB" altLang="en-US"/>
          </a:p>
        </p:txBody>
      </p:sp>
    </p:spTree>
    <p:extLst>
      <p:ext uri="{BB962C8B-B14F-4D97-AF65-F5344CB8AC3E}">
        <p14:creationId xmlns:p14="http://schemas.microsoft.com/office/powerpoint/2010/main" val="376865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680B830-23F2-4694-A98B-46AF4EE944D6}"/>
              </a:ext>
            </a:extLst>
          </p:cNvPr>
          <p:cNvSpPr>
            <a:spLocks noGrp="1" noChangeArrowheads="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9F75F723-7095-4C58-9FD8-B59BD22319E9}"/>
              </a:ext>
            </a:extLst>
          </p:cNvPr>
          <p:cNvSpPr>
            <a:spLocks noGrp="1" noChangeArrowheads="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E4F617B0-EFCB-4828-A21B-EB566038C3F5}"/>
              </a:ext>
            </a:extLst>
          </p:cNvPr>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GB"/>
          </a:p>
        </p:txBody>
      </p:sp>
      <p:sp>
        <p:nvSpPr>
          <p:cNvPr id="1029" name="Rectangle 5">
            <a:extLst>
              <a:ext uri="{FF2B5EF4-FFF2-40B4-BE49-F238E27FC236}">
                <a16:creationId xmlns:a16="http://schemas.microsoft.com/office/drawing/2014/main" id="{788C3744-2759-480E-BEAE-7845A605D8A8}"/>
              </a:ext>
            </a:extLst>
          </p:cNvPr>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1030" name="Rectangle 6">
            <a:extLst>
              <a:ext uri="{FF2B5EF4-FFF2-40B4-BE49-F238E27FC236}">
                <a16:creationId xmlns:a16="http://schemas.microsoft.com/office/drawing/2014/main" id="{0EE77EE4-9DA4-43D2-8CF5-385DCB66CFE1}"/>
              </a:ext>
            </a:extLst>
          </p:cNvPr>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C4F6D3F1-661E-4942-8213-9F43A6BA6DBE}"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mbrown@rmgs.org.uk" TargetMode="External"/><Relationship Id="rId3" Type="http://schemas.openxmlformats.org/officeDocument/2006/relationships/notesSlide" Target="../notesSlides/notesSlide1.xml"/><Relationship Id="rId7" Type="http://schemas.openxmlformats.org/officeDocument/2006/relationships/hyperlink" Target="mailto:Srowden-knowles@rmgs.org.uk" TargetMode="Externa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mailto:mbrown@rmgs.org.uk" TargetMode="External"/><Relationship Id="rId4" Type="http://schemas.openxmlformats.org/officeDocument/2006/relationships/hyperlink" Target="mailto:srowden-knowles@rmgs.org.uk"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notesSlide" Target="../notesSlides/notesSlide3.xml"/><Relationship Id="rId7"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lRLRhDB-HxE"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hyperlink" Target="https://www.youtube.com/watch?v=LX1Ul0oX9DY"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hyperlink" Target="https://learning.parliament.uk/resources/mp-for-a-week/" TargetMode="Externa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FB75B20-A8A6-4E19-9075-9C1DFF96A4F0}"/>
              </a:ext>
            </a:extLst>
          </p:cNvPr>
          <p:cNvSpPr>
            <a:spLocks noGrp="1" noChangeArrowheads="1"/>
          </p:cNvSpPr>
          <p:nvPr>
            <p:ph type="ctrTitle"/>
          </p:nvPr>
        </p:nvSpPr>
        <p:spPr>
          <a:xfrm>
            <a:off x="611188" y="1233203"/>
            <a:ext cx="5829300" cy="1960563"/>
          </a:xfrm>
        </p:spPr>
        <p:txBody>
          <a:bodyPr/>
          <a:lstStyle/>
          <a:p>
            <a:pPr eaLnBrk="1" hangingPunct="1"/>
            <a:r>
              <a:rPr lang="en-GB" altLang="en-US" b="1" dirty="0">
                <a:latin typeface="Gadugi" panose="020B0502040204020203" pitchFamily="34" charset="0"/>
                <a:cs typeface="Calibri"/>
              </a:rPr>
              <a:t>A Level Politics</a:t>
            </a:r>
          </a:p>
        </p:txBody>
      </p:sp>
      <p:sp>
        <p:nvSpPr>
          <p:cNvPr id="3075" name="Rectangle 3">
            <a:extLst>
              <a:ext uri="{FF2B5EF4-FFF2-40B4-BE49-F238E27FC236}">
                <a16:creationId xmlns:a16="http://schemas.microsoft.com/office/drawing/2014/main" id="{EE184C26-E343-4A28-9B76-4768501244F7}"/>
              </a:ext>
            </a:extLst>
          </p:cNvPr>
          <p:cNvSpPr>
            <a:spLocks noGrp="1" noChangeArrowheads="1"/>
          </p:cNvSpPr>
          <p:nvPr>
            <p:ph type="subTitle" idx="1"/>
          </p:nvPr>
        </p:nvSpPr>
        <p:spPr>
          <a:xfrm>
            <a:off x="1085057" y="2726194"/>
            <a:ext cx="4800600" cy="2336800"/>
          </a:xfrm>
        </p:spPr>
        <p:txBody>
          <a:bodyPr/>
          <a:lstStyle/>
          <a:p>
            <a:pPr eaLnBrk="1" hangingPunct="1"/>
            <a:r>
              <a:rPr lang="en-GB" altLang="en-US" dirty="0">
                <a:solidFill>
                  <a:schemeClr val="accent2"/>
                </a:solidFill>
                <a:latin typeface="Gadugi" panose="020B0502040204020203" pitchFamily="34" charset="0"/>
                <a:cs typeface="Calibri"/>
              </a:rPr>
              <a:t>Induction Booklet</a:t>
            </a:r>
          </a:p>
        </p:txBody>
      </p:sp>
      <p:pic>
        <p:nvPicPr>
          <p:cNvPr id="3076" name="Picture 5" descr="99609-004-8106F47D">
            <a:extLst>
              <a:ext uri="{FF2B5EF4-FFF2-40B4-BE49-F238E27FC236}">
                <a16:creationId xmlns:a16="http://schemas.microsoft.com/office/drawing/2014/main" id="{E6662DE9-5C15-4D95-9EE3-305ECF3B49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285" y="3796184"/>
            <a:ext cx="2632075" cy="384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7" descr="no-10-downing-street">
            <a:extLst>
              <a:ext uri="{FF2B5EF4-FFF2-40B4-BE49-F238E27FC236}">
                <a16:creationId xmlns:a16="http://schemas.microsoft.com/office/drawing/2014/main" id="{AFDE4C43-2BAC-4430-A302-813252B9C0E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5064" y="3798449"/>
            <a:ext cx="2387005" cy="3935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p:nvPr/>
        </p:nvPicPr>
        <p:blipFill>
          <a:blip r:embed="rId6"/>
          <a:stretch>
            <a:fillRect/>
          </a:stretch>
        </p:blipFill>
        <p:spPr>
          <a:xfrm>
            <a:off x="2891784" y="532375"/>
            <a:ext cx="1363357" cy="1210417"/>
          </a:xfrm>
          <a:prstGeom prst="rect">
            <a:avLst/>
          </a:prstGeom>
        </p:spPr>
      </p:pic>
      <p:sp>
        <p:nvSpPr>
          <p:cNvPr id="2" name="TextBox 1"/>
          <p:cNvSpPr txBox="1"/>
          <p:nvPr/>
        </p:nvSpPr>
        <p:spPr>
          <a:xfrm>
            <a:off x="1397125" y="7876839"/>
            <a:ext cx="4176464" cy="923330"/>
          </a:xfrm>
          <a:prstGeom prst="rect">
            <a:avLst/>
          </a:prstGeom>
          <a:noFill/>
          <a:ln w="28575">
            <a:solidFill>
              <a:srgbClr val="FF0000"/>
            </a:solidFill>
          </a:ln>
        </p:spPr>
        <p:txBody>
          <a:bodyPr wrap="square" rtlCol="0">
            <a:spAutoFit/>
          </a:bodyPr>
          <a:lstStyle/>
          <a:p>
            <a:pPr algn="ctr"/>
            <a:r>
              <a:rPr lang="en-GB" dirty="0">
                <a:latin typeface="Gadugi" panose="020B0502040204020203" pitchFamily="34" charset="0"/>
              </a:rPr>
              <a:t>Mrs Rowden-Knowles and Mr Brown</a:t>
            </a:r>
          </a:p>
          <a:p>
            <a:pPr algn="ctr"/>
            <a:r>
              <a:rPr lang="en-GB" dirty="0">
                <a:latin typeface="Gadugi" panose="020B0502040204020203" pitchFamily="34" charset="0"/>
                <a:hlinkClick r:id="rId7"/>
              </a:rPr>
              <a:t>srowden-knowles@rmgs.org.uk</a:t>
            </a:r>
            <a:endParaRPr lang="en-GB" dirty="0">
              <a:latin typeface="Gadugi" panose="020B0502040204020203" pitchFamily="34" charset="0"/>
            </a:endParaRPr>
          </a:p>
          <a:p>
            <a:pPr algn="ctr"/>
            <a:r>
              <a:rPr lang="en-GB" dirty="0">
                <a:latin typeface="Gadugi" panose="020B0502040204020203" pitchFamily="34" charset="0"/>
                <a:hlinkClick r:id="rId8"/>
              </a:rPr>
              <a:t>mbrown@rmgs.org.uk</a:t>
            </a:r>
            <a:r>
              <a:rPr lang="en-GB" dirty="0">
                <a:latin typeface="Gadugi" panose="020B0502040204020203" pitchFamily="34" charset="0"/>
              </a:rPr>
              <a:t> </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8933"/>
            <a:ext cx="6172200" cy="748903"/>
          </a:xfrm>
        </p:spPr>
        <p:txBody>
          <a:bodyPr/>
          <a:lstStyle/>
          <a:p>
            <a:r>
              <a:rPr lang="en-GB" sz="3600" b="1" dirty="0">
                <a:latin typeface="Gadugi" panose="020B0502040204020203" pitchFamily="34" charset="0"/>
              </a:rPr>
              <a:t>Welcome to A Level Politics </a:t>
            </a:r>
          </a:p>
        </p:txBody>
      </p:sp>
      <p:sp>
        <p:nvSpPr>
          <p:cNvPr id="3" name="Content Placeholder 2"/>
          <p:cNvSpPr>
            <a:spLocks noGrp="1"/>
          </p:cNvSpPr>
          <p:nvPr>
            <p:ph idx="1"/>
          </p:nvPr>
        </p:nvSpPr>
        <p:spPr>
          <a:xfrm>
            <a:off x="342900" y="925817"/>
            <a:ext cx="6172200" cy="1440160"/>
          </a:xfrm>
        </p:spPr>
        <p:txBody>
          <a:bodyPr/>
          <a:lstStyle/>
          <a:p>
            <a:pPr marL="0" indent="0" algn="just">
              <a:buNone/>
            </a:pPr>
            <a:r>
              <a:rPr lang="en-GB" sz="1600" dirty="0">
                <a:latin typeface="Gadugi" panose="020B0502040204020203" pitchFamily="34" charset="0"/>
              </a:rPr>
              <a:t>The next two terms give you an amazing opportunity to develop your political knowledge – we are sure you will be engrossed in the subject! </a:t>
            </a:r>
          </a:p>
          <a:p>
            <a:pPr marL="0" indent="0" algn="just">
              <a:buNone/>
            </a:pPr>
            <a:r>
              <a:rPr lang="en-GB" sz="1600" dirty="0">
                <a:latin typeface="Gadugi" panose="020B0502040204020203" pitchFamily="34" charset="0"/>
              </a:rPr>
              <a:t>This programme of study has been designed especially to prepare you for the course, with an overview of each of the key topics on UK Politics, which we cover during Year 12. </a:t>
            </a:r>
          </a:p>
        </p:txBody>
      </p:sp>
      <p:sp>
        <p:nvSpPr>
          <p:cNvPr id="4" name="Rectangle 3"/>
          <p:cNvSpPr/>
          <p:nvPr/>
        </p:nvSpPr>
        <p:spPr>
          <a:xfrm>
            <a:off x="764704" y="2471698"/>
            <a:ext cx="3433745" cy="2677656"/>
          </a:xfrm>
          <a:prstGeom prst="rect">
            <a:avLst/>
          </a:prstGeom>
        </p:spPr>
        <p:txBody>
          <a:bodyPr wrap="square">
            <a:spAutoFit/>
          </a:bodyPr>
          <a:lstStyle/>
          <a:p>
            <a:pPr algn="just" eaLnBrk="1" hangingPunct="1">
              <a:spcBef>
                <a:spcPct val="50000"/>
              </a:spcBef>
              <a:buFontTx/>
              <a:buNone/>
            </a:pPr>
            <a:r>
              <a:rPr lang="en-GB" altLang="en-US" sz="1600" b="1" dirty="0">
                <a:latin typeface="Gadugi" panose="020B0502040204020203" pitchFamily="34" charset="0"/>
                <a:cs typeface="Calibri"/>
              </a:rPr>
              <a:t>A Level Politics course </a:t>
            </a:r>
          </a:p>
          <a:p>
            <a:pPr algn="just" eaLnBrk="1" hangingPunct="1">
              <a:spcBef>
                <a:spcPct val="50000"/>
              </a:spcBef>
              <a:buFontTx/>
              <a:buNone/>
            </a:pPr>
            <a:r>
              <a:rPr lang="en-GB" altLang="en-US" sz="1600" dirty="0">
                <a:latin typeface="Gadugi" panose="020B0502040204020203" pitchFamily="34" charset="0"/>
                <a:cs typeface="Calibri"/>
              </a:rPr>
              <a:t>aims to provide you with a balanced education in politics, an understanding of the nature of politics, and an understanding in the context of the Untied Kingdom, including its local, national and European dimensions, and some aspects of comparative study of the USA system.</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2222" y="2383958"/>
            <a:ext cx="1628800" cy="1279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p:cNvPicPr>
          <p:nvPr/>
        </p:nvPicPr>
        <p:blipFill>
          <a:blip r:embed="rId3"/>
          <a:stretch>
            <a:fillRect/>
          </a:stretch>
        </p:blipFill>
        <p:spPr>
          <a:xfrm>
            <a:off x="4462222" y="3910489"/>
            <a:ext cx="1573235" cy="1113794"/>
          </a:xfrm>
          <a:prstGeom prst="rect">
            <a:avLst/>
          </a:prstGeom>
        </p:spPr>
      </p:pic>
      <p:sp>
        <p:nvSpPr>
          <p:cNvPr id="7" name="TextBox 6"/>
          <p:cNvSpPr txBox="1"/>
          <p:nvPr/>
        </p:nvSpPr>
        <p:spPr>
          <a:xfrm>
            <a:off x="363492" y="5395913"/>
            <a:ext cx="6172200" cy="4031873"/>
          </a:xfrm>
          <a:prstGeom prst="rect">
            <a:avLst/>
          </a:prstGeom>
          <a:noFill/>
        </p:spPr>
        <p:txBody>
          <a:bodyPr wrap="square" rtlCol="0">
            <a:spAutoFit/>
          </a:bodyPr>
          <a:lstStyle/>
          <a:p>
            <a:pPr algn="ctr"/>
            <a:r>
              <a:rPr lang="en-GB" sz="1600" dirty="0">
                <a:latin typeface="Gadugi" panose="020B0502040204020203" pitchFamily="34" charset="0"/>
              </a:rPr>
              <a:t>In preparation for the start of your A Level Politics’ lessons in September, we would like you to become engaged with the world of Politics by completing the </a:t>
            </a:r>
            <a:r>
              <a:rPr lang="en-GB" sz="1600" dirty="0">
                <a:solidFill>
                  <a:srgbClr val="FF0000"/>
                </a:solidFill>
                <a:latin typeface="Gadugi" panose="020B0502040204020203" pitchFamily="34" charset="0"/>
              </a:rPr>
              <a:t>Induction Programme of Study</a:t>
            </a:r>
            <a:r>
              <a:rPr lang="en-GB" sz="1600" dirty="0">
                <a:latin typeface="Gadugi" panose="020B0502040204020203" pitchFamily="34" charset="0"/>
              </a:rPr>
              <a:t>, which starts on Slide 5.  </a:t>
            </a:r>
          </a:p>
          <a:p>
            <a:pPr algn="ctr"/>
            <a:endParaRPr lang="en-GB" sz="1600" dirty="0">
              <a:latin typeface="Gadugi" panose="020B0502040204020203" pitchFamily="34" charset="0"/>
            </a:endParaRPr>
          </a:p>
          <a:p>
            <a:pPr algn="ctr"/>
            <a:r>
              <a:rPr lang="en-GB" sz="1600" dirty="0">
                <a:latin typeface="Gadugi" panose="020B0502040204020203" pitchFamily="34" charset="0"/>
              </a:rPr>
              <a:t>BRONZE AWARD: </a:t>
            </a:r>
            <a:r>
              <a:rPr lang="en-GB" sz="1600" dirty="0">
                <a:solidFill>
                  <a:srgbClr val="FF0000"/>
                </a:solidFill>
                <a:latin typeface="Gadugi" panose="020B0502040204020203" pitchFamily="34" charset="0"/>
              </a:rPr>
              <a:t>Part One Activities 1 – 5 </a:t>
            </a:r>
          </a:p>
          <a:p>
            <a:pPr algn="ctr"/>
            <a:r>
              <a:rPr lang="en-GB" sz="1600" dirty="0">
                <a:latin typeface="Gadugi" panose="020B0502040204020203" pitchFamily="34" charset="0"/>
              </a:rPr>
              <a:t>SILVER AWARD: </a:t>
            </a:r>
            <a:r>
              <a:rPr lang="en-GB" sz="1600" dirty="0">
                <a:solidFill>
                  <a:srgbClr val="FF0000"/>
                </a:solidFill>
                <a:latin typeface="Gadugi" panose="020B0502040204020203" pitchFamily="34" charset="0"/>
              </a:rPr>
              <a:t>Part One Activities 6 </a:t>
            </a:r>
          </a:p>
          <a:p>
            <a:pPr algn="ctr"/>
            <a:r>
              <a:rPr lang="en-GB" sz="1600" dirty="0">
                <a:latin typeface="Gadugi" panose="020B0502040204020203" pitchFamily="34" charset="0"/>
              </a:rPr>
              <a:t>GOLD AWARD: </a:t>
            </a:r>
            <a:r>
              <a:rPr lang="en-GB" sz="1600" dirty="0">
                <a:solidFill>
                  <a:srgbClr val="FF0000"/>
                </a:solidFill>
                <a:latin typeface="Gadugi" panose="020B0502040204020203" pitchFamily="34" charset="0"/>
              </a:rPr>
              <a:t>Part Two Current Affairs Diary</a:t>
            </a:r>
          </a:p>
          <a:p>
            <a:pPr algn="ctr"/>
            <a:endParaRPr lang="en-GB" sz="1600" dirty="0">
              <a:latin typeface="Gadugi" panose="020B0502040204020203" pitchFamily="34" charset="0"/>
            </a:endParaRPr>
          </a:p>
          <a:p>
            <a:pPr algn="ctr"/>
            <a:r>
              <a:rPr lang="en-GB" sz="1600" dirty="0">
                <a:latin typeface="Gadugi" panose="020B0502040204020203" pitchFamily="34" charset="0"/>
              </a:rPr>
              <a:t>If you have any problems, or would like to ask us any questions, please email us: </a:t>
            </a:r>
          </a:p>
          <a:p>
            <a:pPr algn="ctr"/>
            <a:endParaRPr lang="en-GB" sz="1600" dirty="0">
              <a:latin typeface="Gadugi" panose="020B0502040204020203" pitchFamily="34" charset="0"/>
            </a:endParaRPr>
          </a:p>
          <a:p>
            <a:pPr algn="ctr"/>
            <a:r>
              <a:rPr lang="en-GB" sz="1600" dirty="0">
                <a:latin typeface="Gadugi" panose="020B0502040204020203" pitchFamily="34" charset="0"/>
              </a:rPr>
              <a:t>Mrs Rowden-Knowles:  </a:t>
            </a:r>
            <a:r>
              <a:rPr lang="en-GB" sz="1600" dirty="0">
                <a:latin typeface="Gadugi" panose="020B0502040204020203" pitchFamily="34" charset="0"/>
                <a:hlinkClick r:id="rId4"/>
              </a:rPr>
              <a:t>srowden-knowles@rmgs.org.uk</a:t>
            </a:r>
            <a:endParaRPr lang="en-GB" sz="1600" dirty="0">
              <a:latin typeface="Gadugi" panose="020B0502040204020203" pitchFamily="34" charset="0"/>
            </a:endParaRPr>
          </a:p>
          <a:p>
            <a:pPr algn="ctr"/>
            <a:r>
              <a:rPr lang="en-GB" sz="1600" dirty="0">
                <a:latin typeface="Gadugi" panose="020B0502040204020203" pitchFamily="34" charset="0"/>
              </a:rPr>
              <a:t>Mr Brown:  </a:t>
            </a:r>
            <a:r>
              <a:rPr lang="en-GB" sz="1600" dirty="0">
                <a:latin typeface="Gadugi" panose="020B0502040204020203" pitchFamily="34" charset="0"/>
                <a:hlinkClick r:id="rId5"/>
              </a:rPr>
              <a:t>mbrown@rmgs.org.uk</a:t>
            </a:r>
            <a:r>
              <a:rPr lang="en-GB" sz="1600" dirty="0">
                <a:latin typeface="Gadugi" panose="020B0502040204020203" pitchFamily="34" charset="0"/>
              </a:rPr>
              <a:t> </a:t>
            </a:r>
          </a:p>
          <a:p>
            <a:endParaRPr lang="en-GB" sz="1600" dirty="0">
              <a:latin typeface="Gadugi" panose="020B0502040204020203" pitchFamily="34" charset="0"/>
            </a:endParaRPr>
          </a:p>
          <a:p>
            <a:r>
              <a:rPr lang="en-GB" sz="1600" dirty="0">
                <a:latin typeface="Gadugi" panose="020B0502040204020203" pitchFamily="34" charset="0"/>
              </a:rPr>
              <a:t>  </a:t>
            </a:r>
          </a:p>
        </p:txBody>
      </p:sp>
      <p:sp>
        <p:nvSpPr>
          <p:cNvPr id="9" name="Rounded Rectangle 8"/>
          <p:cNvSpPr/>
          <p:nvPr/>
        </p:nvSpPr>
        <p:spPr>
          <a:xfrm>
            <a:off x="245236" y="5270842"/>
            <a:ext cx="6408712" cy="37099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1059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F4C5FF04-42C6-4A60-9BB4-B75984A28995}"/>
              </a:ext>
            </a:extLst>
          </p:cNvPr>
          <p:cNvSpPr>
            <a:spLocks noChangeArrowheads="1"/>
          </p:cNvSpPr>
          <p:nvPr/>
        </p:nvSpPr>
        <p:spPr bwMode="auto">
          <a:xfrm>
            <a:off x="115888" y="107950"/>
            <a:ext cx="6553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GB" altLang="en-US" sz="2400" b="1" dirty="0">
                <a:latin typeface="Gadugi" panose="020B0502040204020203" pitchFamily="34" charset="0"/>
                <a:cs typeface="Calibri"/>
              </a:rPr>
              <a:t>WHAT DOES THE COURSE INVOLVE?</a:t>
            </a:r>
          </a:p>
        </p:txBody>
      </p:sp>
      <p:graphicFrame>
        <p:nvGraphicFramePr>
          <p:cNvPr id="3" name="Table 2">
            <a:extLst>
              <a:ext uri="{FF2B5EF4-FFF2-40B4-BE49-F238E27FC236}">
                <a16:creationId xmlns:a16="http://schemas.microsoft.com/office/drawing/2014/main" id="{795DD17D-2FF5-4739-8CAA-CCFF82BEC330}"/>
              </a:ext>
            </a:extLst>
          </p:cNvPr>
          <p:cNvGraphicFramePr>
            <a:graphicFrameLocks noGrp="1"/>
          </p:cNvGraphicFramePr>
          <p:nvPr>
            <p:extLst>
              <p:ext uri="{D42A27DB-BD31-4B8C-83A1-F6EECF244321}">
                <p14:modId xmlns:p14="http://schemas.microsoft.com/office/powerpoint/2010/main" val="525787626"/>
              </p:ext>
            </p:extLst>
          </p:nvPr>
        </p:nvGraphicFramePr>
        <p:xfrm>
          <a:off x="192088" y="977900"/>
          <a:ext cx="6496050" cy="7104143"/>
        </p:xfrm>
        <a:graphic>
          <a:graphicData uri="http://schemas.openxmlformats.org/drawingml/2006/table">
            <a:tbl>
              <a:tblPr firstRow="1" bandRow="1">
                <a:tableStyleId>{5940675A-B579-460E-94D1-54222C63F5DA}</a:tableStyleId>
              </a:tblPr>
              <a:tblGrid>
                <a:gridCol w="1382762">
                  <a:extLst>
                    <a:ext uri="{9D8B030D-6E8A-4147-A177-3AD203B41FA5}">
                      <a16:colId xmlns:a16="http://schemas.microsoft.com/office/drawing/2014/main" val="1612995392"/>
                    </a:ext>
                  </a:extLst>
                </a:gridCol>
                <a:gridCol w="3441751">
                  <a:extLst>
                    <a:ext uri="{9D8B030D-6E8A-4147-A177-3AD203B41FA5}">
                      <a16:colId xmlns:a16="http://schemas.microsoft.com/office/drawing/2014/main" val="2642207824"/>
                    </a:ext>
                  </a:extLst>
                </a:gridCol>
                <a:gridCol w="1671537">
                  <a:extLst>
                    <a:ext uri="{9D8B030D-6E8A-4147-A177-3AD203B41FA5}">
                      <a16:colId xmlns:a16="http://schemas.microsoft.com/office/drawing/2014/main" val="1301134475"/>
                    </a:ext>
                  </a:extLst>
                </a:gridCol>
              </a:tblGrid>
              <a:tr h="473242">
                <a:tc>
                  <a:txBody>
                    <a:bodyPr/>
                    <a:lstStyle/>
                    <a:p>
                      <a:r>
                        <a:rPr lang="en-GB" sz="1200" dirty="0">
                          <a:latin typeface="Gadugi" panose="020B0502040204020203" pitchFamily="34" charset="0"/>
                          <a:cs typeface="Calibri" panose="020F0502020204030204" pitchFamily="34" charset="0"/>
                        </a:rPr>
                        <a:t>Term</a:t>
                      </a:r>
                    </a:p>
                  </a:txBody>
                  <a:tcPr marL="91457" marR="91457" marT="45721" marB="45721" anchor="ctr"/>
                </a:tc>
                <a:tc>
                  <a:txBody>
                    <a:bodyPr/>
                    <a:lstStyle/>
                    <a:p>
                      <a:r>
                        <a:rPr lang="en-GB" sz="1200" dirty="0">
                          <a:latin typeface="Gadugi" panose="020B0502040204020203" pitchFamily="34" charset="0"/>
                          <a:cs typeface="Calibri" panose="020F0502020204030204" pitchFamily="34" charset="0"/>
                        </a:rPr>
                        <a:t>Topics Covered</a:t>
                      </a:r>
                    </a:p>
                  </a:txBody>
                  <a:tcPr marL="91457" marR="91457" marT="45721" marB="45721" anchor="ctr"/>
                </a:tc>
                <a:tc>
                  <a:txBody>
                    <a:bodyPr/>
                    <a:lstStyle/>
                    <a:p>
                      <a:r>
                        <a:rPr lang="en-GB" sz="1200" dirty="0">
                          <a:latin typeface="Gadugi" panose="020B0502040204020203" pitchFamily="34" charset="0"/>
                          <a:cs typeface="Calibri" panose="020F0502020204030204" pitchFamily="34" charset="0"/>
                        </a:rPr>
                        <a:t>Exam</a:t>
                      </a:r>
                    </a:p>
                  </a:txBody>
                  <a:tcPr marL="91457" marR="91457" marT="45721" marB="45721" anchor="ctr"/>
                </a:tc>
                <a:extLst>
                  <a:ext uri="{0D108BD9-81ED-4DB2-BD59-A6C34878D82A}">
                    <a16:rowId xmlns:a16="http://schemas.microsoft.com/office/drawing/2014/main" val="2591417921"/>
                  </a:ext>
                </a:extLst>
              </a:tr>
              <a:tr h="306706">
                <a:tc gridSpan="3">
                  <a:txBody>
                    <a:bodyPr/>
                    <a:lstStyle/>
                    <a:p>
                      <a:r>
                        <a:rPr lang="en-GB" sz="1200" dirty="0">
                          <a:latin typeface="Gadugi" panose="020B0502040204020203" pitchFamily="34" charset="0"/>
                          <a:cs typeface="Calibri" panose="020F0502020204030204" pitchFamily="34" charset="0"/>
                        </a:rPr>
                        <a:t>Year 12:</a:t>
                      </a:r>
                    </a:p>
                  </a:txBody>
                  <a:tcPr marL="91457" marR="91457" marT="45721" marB="45721" anchor="ctr"/>
                </a:tc>
                <a:tc hMerge="1">
                  <a:txBody>
                    <a:bodyPr/>
                    <a:lstStyle/>
                    <a:p>
                      <a:endParaRPr lang="en-GB" sz="1200" dirty="0">
                        <a:latin typeface="Comic Sans MS" panose="030F0702030302020204" pitchFamily="66" charset="0"/>
                      </a:endParaRPr>
                    </a:p>
                  </a:txBody>
                  <a:tcPr anchor="ctr"/>
                </a:tc>
                <a:tc hMerge="1">
                  <a:txBody>
                    <a:bodyPr/>
                    <a:lstStyle/>
                    <a:p>
                      <a:endParaRPr lang="en-GB" sz="1200" dirty="0">
                        <a:latin typeface="Comic Sans MS" panose="030F0702030302020204" pitchFamily="66" charset="0"/>
                      </a:endParaRPr>
                    </a:p>
                  </a:txBody>
                  <a:tcPr anchor="ctr"/>
                </a:tc>
                <a:extLst>
                  <a:ext uri="{0D108BD9-81ED-4DB2-BD59-A6C34878D82A}">
                    <a16:rowId xmlns:a16="http://schemas.microsoft.com/office/drawing/2014/main" val="669838278"/>
                  </a:ext>
                </a:extLst>
              </a:tr>
              <a:tr h="1224583">
                <a:tc>
                  <a:txBody>
                    <a:bodyPr/>
                    <a:lstStyle/>
                    <a:p>
                      <a:r>
                        <a:rPr lang="en-GB" sz="1200" dirty="0">
                          <a:latin typeface="Gadugi" panose="020B0502040204020203" pitchFamily="34" charset="0"/>
                          <a:cs typeface="Calibri" panose="020F0502020204030204" pitchFamily="34" charset="0"/>
                        </a:rPr>
                        <a:t>Autumn Term</a:t>
                      </a:r>
                    </a:p>
                  </a:txBody>
                  <a:tcPr marL="91457" marR="91457" marT="45721" marB="45721" anchor="ctr"/>
                </a:tc>
                <a:tc>
                  <a:txBody>
                    <a:bodyPr/>
                    <a:lstStyle/>
                    <a:p>
                      <a:r>
                        <a:rPr lang="en-GB" sz="1200" u="sng" dirty="0">
                          <a:latin typeface="Gadugi" panose="020B0502040204020203" pitchFamily="34" charset="0"/>
                          <a:cs typeface="Calibri" panose="020F0502020204030204" pitchFamily="34" charset="0"/>
                        </a:rPr>
                        <a:t>UK Politics</a:t>
                      </a:r>
                    </a:p>
                    <a:p>
                      <a:pPr marL="171450" indent="-171450">
                        <a:buFont typeface="Arial" panose="020B0604020202020204" pitchFamily="34" charset="0"/>
                        <a:buChar char="•"/>
                      </a:pPr>
                      <a:r>
                        <a:rPr lang="en-GB" sz="1200" dirty="0">
                          <a:latin typeface="Gadugi" panose="020B0502040204020203" pitchFamily="34" charset="0"/>
                          <a:cs typeface="Calibri" panose="020F0502020204030204" pitchFamily="34" charset="0"/>
                        </a:rPr>
                        <a:t>Democracy and participation</a:t>
                      </a:r>
                    </a:p>
                    <a:p>
                      <a:pPr marL="171450" indent="-171450">
                        <a:buFont typeface="Arial" panose="020B0604020202020204" pitchFamily="34" charset="0"/>
                        <a:buChar char="•"/>
                      </a:pPr>
                      <a:r>
                        <a:rPr lang="en-GB" sz="1200" dirty="0">
                          <a:latin typeface="Gadugi" panose="020B0502040204020203" pitchFamily="34" charset="0"/>
                          <a:cs typeface="Calibri" panose="020F0502020204030204" pitchFamily="34" charset="0"/>
                        </a:rPr>
                        <a:t>Political parties</a:t>
                      </a:r>
                    </a:p>
                    <a:p>
                      <a:pPr marL="171450" indent="-171450">
                        <a:buFont typeface="Arial" panose="020B0604020202020204" pitchFamily="34" charset="0"/>
                        <a:buChar char="•"/>
                      </a:pPr>
                      <a:r>
                        <a:rPr lang="en-GB" sz="1200" dirty="0">
                          <a:latin typeface="Gadugi" panose="020B0502040204020203" pitchFamily="34" charset="0"/>
                          <a:cs typeface="Calibri" panose="020F0502020204030204" pitchFamily="34" charset="0"/>
                        </a:rPr>
                        <a:t>Electoral system</a:t>
                      </a:r>
                    </a:p>
                    <a:p>
                      <a:pPr marL="171450" indent="-171450">
                        <a:buFont typeface="Arial" panose="020B0604020202020204" pitchFamily="34" charset="0"/>
                        <a:buChar char="•"/>
                      </a:pPr>
                      <a:r>
                        <a:rPr lang="en-GB" sz="1200" dirty="0">
                          <a:latin typeface="Gadugi" panose="020B0502040204020203" pitchFamily="34" charset="0"/>
                          <a:cs typeface="Calibri" panose="020F0502020204030204" pitchFamily="34" charset="0"/>
                        </a:rPr>
                        <a:t>Voting behaviour and the media</a:t>
                      </a:r>
                    </a:p>
                  </a:txBody>
                  <a:tcPr marL="91457" marR="91457" marT="45721" marB="45721" anchor="ctr"/>
                </a:tc>
                <a:tc>
                  <a:txBody>
                    <a:bodyPr/>
                    <a:lstStyle/>
                    <a:p>
                      <a:r>
                        <a:rPr lang="en-GB" sz="1200" baseline="0" dirty="0">
                          <a:latin typeface="Gadugi" panose="020B0502040204020203" pitchFamily="34" charset="0"/>
                          <a:cs typeface="Calibri" panose="020F0502020204030204" pitchFamily="34" charset="0"/>
                        </a:rPr>
                        <a:t>A level: 2 hours to also include Core political ideas.</a:t>
                      </a:r>
                      <a:endParaRPr lang="en-GB" sz="1200" dirty="0">
                        <a:latin typeface="Gadugi" panose="020B0502040204020203" pitchFamily="34" charset="0"/>
                        <a:cs typeface="Calibri" panose="020F0502020204030204" pitchFamily="34" charset="0"/>
                      </a:endParaRPr>
                    </a:p>
                  </a:txBody>
                  <a:tcPr marL="91457" marR="91457" marT="45721" marB="45721" anchor="ctr"/>
                </a:tc>
                <a:extLst>
                  <a:ext uri="{0D108BD9-81ED-4DB2-BD59-A6C34878D82A}">
                    <a16:rowId xmlns:a16="http://schemas.microsoft.com/office/drawing/2014/main" val="3288910659"/>
                  </a:ext>
                </a:extLst>
              </a:tr>
              <a:tr h="1224583">
                <a:tc>
                  <a:txBody>
                    <a:bodyPr/>
                    <a:lstStyle/>
                    <a:p>
                      <a:r>
                        <a:rPr lang="en-GB" sz="1200" dirty="0">
                          <a:latin typeface="Gadugi" panose="020B0502040204020203" pitchFamily="34" charset="0"/>
                          <a:cs typeface="Calibri" panose="020F0502020204030204" pitchFamily="34" charset="0"/>
                        </a:rPr>
                        <a:t>Spring Term </a:t>
                      </a:r>
                    </a:p>
                  </a:txBody>
                  <a:tcPr marL="91457" marR="91457" marT="45721" marB="45721" anchor="ctr"/>
                </a:tc>
                <a:tc>
                  <a:txBody>
                    <a:bodyPr/>
                    <a:lstStyle/>
                    <a:p>
                      <a:r>
                        <a:rPr lang="en-GB" sz="1200" u="sng" dirty="0">
                          <a:latin typeface="Gadugi" panose="020B0502040204020203" pitchFamily="34" charset="0"/>
                          <a:cs typeface="Calibri" panose="020F0502020204030204" pitchFamily="34" charset="0"/>
                        </a:rPr>
                        <a:t>UK Government</a:t>
                      </a:r>
                    </a:p>
                    <a:p>
                      <a:pPr marL="171450" indent="-171450">
                        <a:buFont typeface="Arial" panose="020B0604020202020204" pitchFamily="34" charset="0"/>
                        <a:buChar char="•"/>
                      </a:pPr>
                      <a:r>
                        <a:rPr lang="en-GB" sz="1200" dirty="0">
                          <a:latin typeface="Gadugi" panose="020B0502040204020203" pitchFamily="34" charset="0"/>
                          <a:cs typeface="Calibri" panose="020F0502020204030204" pitchFamily="34" charset="0"/>
                        </a:rPr>
                        <a:t>The constitution</a:t>
                      </a:r>
                    </a:p>
                    <a:p>
                      <a:pPr marL="171450" indent="-171450">
                        <a:buFont typeface="Arial" panose="020B0604020202020204" pitchFamily="34" charset="0"/>
                        <a:buChar char="•"/>
                      </a:pPr>
                      <a:r>
                        <a:rPr lang="en-GB" sz="1200" dirty="0">
                          <a:latin typeface="Gadugi" panose="020B0502040204020203" pitchFamily="34" charset="0"/>
                          <a:cs typeface="Calibri" panose="020F0502020204030204" pitchFamily="34" charset="0"/>
                        </a:rPr>
                        <a:t>Parliament</a:t>
                      </a:r>
                    </a:p>
                    <a:p>
                      <a:pPr marL="171450" indent="-171450">
                        <a:buFont typeface="Arial" panose="020B0604020202020204" pitchFamily="34" charset="0"/>
                        <a:buChar char="•"/>
                      </a:pPr>
                      <a:r>
                        <a:rPr lang="en-GB" sz="1200" dirty="0">
                          <a:latin typeface="Gadugi" panose="020B0502040204020203" pitchFamily="34" charset="0"/>
                          <a:cs typeface="Calibri" panose="020F0502020204030204" pitchFamily="34" charset="0"/>
                        </a:rPr>
                        <a:t>Prime Minister and executive</a:t>
                      </a:r>
                    </a:p>
                    <a:p>
                      <a:pPr marL="171450" indent="-171450">
                        <a:buFont typeface="Arial" panose="020B0604020202020204" pitchFamily="34" charset="0"/>
                        <a:buChar char="•"/>
                      </a:pPr>
                      <a:r>
                        <a:rPr lang="en-GB" sz="1200" dirty="0">
                          <a:latin typeface="Gadugi" panose="020B0502040204020203" pitchFamily="34" charset="0"/>
                          <a:cs typeface="Calibri" panose="020F0502020204030204" pitchFamily="34" charset="0"/>
                        </a:rPr>
                        <a:t>Relationships between the branches</a:t>
                      </a:r>
                    </a:p>
                  </a:txBody>
                  <a:tcPr marL="91457" marR="91457" marT="45721" marB="45721" anchor="ctr"/>
                </a:tc>
                <a:tc>
                  <a:txBody>
                    <a:bodyPr/>
                    <a:lstStyle/>
                    <a:p>
                      <a:r>
                        <a:rPr lang="en-GB" sz="1200" baseline="0" dirty="0">
                          <a:latin typeface="Gadugi" panose="020B0502040204020203" pitchFamily="34" charset="0"/>
                          <a:cs typeface="Calibri" panose="020F0502020204030204" pitchFamily="34" charset="0"/>
                        </a:rPr>
                        <a:t>A Level: 2 hours to also include Non-Core political ideas.</a:t>
                      </a:r>
                      <a:endParaRPr lang="en-GB" sz="1200" dirty="0">
                        <a:latin typeface="Gadugi" panose="020B0502040204020203" pitchFamily="34" charset="0"/>
                        <a:cs typeface="Calibri" panose="020F0502020204030204" pitchFamily="34" charset="0"/>
                      </a:endParaRPr>
                    </a:p>
                  </a:txBody>
                  <a:tcPr marL="91457" marR="91457" marT="45721" marB="45721" anchor="ctr"/>
                </a:tc>
                <a:extLst>
                  <a:ext uri="{0D108BD9-81ED-4DB2-BD59-A6C34878D82A}">
                    <a16:rowId xmlns:a16="http://schemas.microsoft.com/office/drawing/2014/main" val="545679641"/>
                  </a:ext>
                </a:extLst>
              </a:tr>
              <a:tr h="1517114">
                <a:tc>
                  <a:txBody>
                    <a:bodyPr/>
                    <a:lstStyle/>
                    <a:p>
                      <a:r>
                        <a:rPr lang="en-GB" sz="1200" dirty="0">
                          <a:latin typeface="Gadugi" panose="020B0502040204020203" pitchFamily="34" charset="0"/>
                          <a:cs typeface="Calibri" panose="020F0502020204030204" pitchFamily="34" charset="0"/>
                        </a:rPr>
                        <a:t>Summer Term</a:t>
                      </a:r>
                    </a:p>
                  </a:txBody>
                  <a:tcPr marL="91457" marR="91457" marT="45721" marB="45721" anchor="ctr"/>
                </a:tc>
                <a:tc>
                  <a:txBody>
                    <a:bodyPr/>
                    <a:lstStyle/>
                    <a:p>
                      <a:r>
                        <a:rPr lang="en-GB" sz="1200" u="sng" dirty="0">
                          <a:latin typeface="Gadugi" panose="020B0502040204020203" pitchFamily="34" charset="0"/>
                          <a:cs typeface="Calibri" panose="020F0502020204030204" pitchFamily="34" charset="0"/>
                        </a:rPr>
                        <a:t>Core politica</a:t>
                      </a:r>
                      <a:r>
                        <a:rPr lang="en-GB" sz="1200" u="sng" baseline="0" dirty="0">
                          <a:latin typeface="Gadugi" panose="020B0502040204020203" pitchFamily="34" charset="0"/>
                          <a:cs typeface="Calibri" panose="020F0502020204030204" pitchFamily="34" charset="0"/>
                        </a:rPr>
                        <a:t>l ideas:</a:t>
                      </a:r>
                    </a:p>
                    <a:p>
                      <a:pPr marL="171450" indent="-171450">
                        <a:buFont typeface="Arial" panose="020B0604020202020204" pitchFamily="34" charset="0"/>
                        <a:buChar char="•"/>
                      </a:pPr>
                      <a:r>
                        <a:rPr lang="en-GB" sz="1200" baseline="0" dirty="0">
                          <a:latin typeface="Gadugi" panose="020B0502040204020203" pitchFamily="34" charset="0"/>
                          <a:cs typeface="Calibri" panose="020F0502020204030204" pitchFamily="34" charset="0"/>
                        </a:rPr>
                        <a:t>Conservatism</a:t>
                      </a:r>
                    </a:p>
                    <a:p>
                      <a:pPr marL="171450" indent="-171450">
                        <a:buFont typeface="Arial" panose="020B0604020202020204" pitchFamily="34" charset="0"/>
                        <a:buChar char="•"/>
                      </a:pPr>
                      <a:r>
                        <a:rPr lang="en-GB" sz="1200" baseline="0" dirty="0">
                          <a:latin typeface="Gadugi" panose="020B0502040204020203" pitchFamily="34" charset="0"/>
                          <a:cs typeface="Calibri" panose="020F0502020204030204" pitchFamily="34" charset="0"/>
                        </a:rPr>
                        <a:t>Liberalism</a:t>
                      </a:r>
                    </a:p>
                    <a:p>
                      <a:pPr marL="171450" indent="-171450">
                        <a:buFont typeface="Arial" panose="020B0604020202020204" pitchFamily="34" charset="0"/>
                        <a:buChar char="•"/>
                      </a:pPr>
                      <a:r>
                        <a:rPr lang="en-GB" sz="1200" baseline="0" dirty="0">
                          <a:latin typeface="Gadugi" panose="020B0502040204020203" pitchFamily="34" charset="0"/>
                          <a:cs typeface="Calibri" panose="020F0502020204030204" pitchFamily="34" charset="0"/>
                        </a:rPr>
                        <a:t>Socialism</a:t>
                      </a:r>
                    </a:p>
                    <a:p>
                      <a:pPr marL="0" indent="0">
                        <a:buFont typeface="Arial" panose="020B0604020202020204" pitchFamily="34" charset="0"/>
                        <a:buNone/>
                      </a:pPr>
                      <a:r>
                        <a:rPr lang="en-GB" sz="1200" u="sng" baseline="0" dirty="0">
                          <a:latin typeface="Gadugi" panose="020B0502040204020203" pitchFamily="34" charset="0"/>
                          <a:cs typeface="Calibri" panose="020F0502020204030204" pitchFamily="34" charset="0"/>
                        </a:rPr>
                        <a:t>Non-Core political ideas:</a:t>
                      </a:r>
                    </a:p>
                    <a:p>
                      <a:pPr marL="171450" indent="-171450">
                        <a:buFont typeface="Arial" panose="020B0604020202020204" pitchFamily="34" charset="0"/>
                        <a:buChar char="•"/>
                      </a:pPr>
                      <a:r>
                        <a:rPr lang="en-GB" sz="1200" baseline="0" dirty="0">
                          <a:latin typeface="Gadugi" panose="020B0502040204020203" pitchFamily="34" charset="0"/>
                          <a:cs typeface="Calibri" panose="020F0502020204030204" pitchFamily="34" charset="0"/>
                        </a:rPr>
                        <a:t>Anarchism</a:t>
                      </a:r>
                    </a:p>
                  </a:txBody>
                  <a:tcPr marL="91457" marR="91457" marT="45721" marB="45721" anchor="ctr"/>
                </a:tc>
                <a:tc>
                  <a:txBody>
                    <a:bodyPr/>
                    <a:lstStyle/>
                    <a:p>
                      <a:r>
                        <a:rPr lang="en-GB" sz="1200" dirty="0">
                          <a:latin typeface="Gadugi" panose="020B0502040204020203" pitchFamily="34" charset="0"/>
                          <a:cs typeface="Calibri" panose="020F0502020204030204" pitchFamily="34" charset="0"/>
                        </a:rPr>
                        <a:t>A level:</a:t>
                      </a:r>
                      <a:r>
                        <a:rPr lang="en-GB" sz="1200" baseline="0" dirty="0">
                          <a:latin typeface="Gadugi" panose="020B0502040204020203" pitchFamily="34" charset="0"/>
                          <a:cs typeface="Calibri" panose="020F0502020204030204" pitchFamily="34" charset="0"/>
                        </a:rPr>
                        <a:t> 2 exam papers 2 hours each to cover UK politics (including Core political ideas) and UK Government (including non-Core political ideas)</a:t>
                      </a:r>
                      <a:endParaRPr lang="en-GB" sz="1200" dirty="0">
                        <a:latin typeface="Gadugi" panose="020B0502040204020203" pitchFamily="34" charset="0"/>
                        <a:cs typeface="Calibri" panose="020F0502020204030204" pitchFamily="34" charset="0"/>
                      </a:endParaRPr>
                    </a:p>
                  </a:txBody>
                  <a:tcPr marL="91457" marR="91457" marT="45721" marB="45721" anchor="ctr"/>
                </a:tc>
                <a:extLst>
                  <a:ext uri="{0D108BD9-81ED-4DB2-BD59-A6C34878D82A}">
                    <a16:rowId xmlns:a16="http://schemas.microsoft.com/office/drawing/2014/main" val="3510182053"/>
                  </a:ext>
                </a:extLst>
              </a:tr>
              <a:tr h="316687">
                <a:tc gridSpan="3">
                  <a:txBody>
                    <a:bodyPr/>
                    <a:lstStyle/>
                    <a:p>
                      <a:r>
                        <a:rPr lang="en-GB" sz="1200" dirty="0">
                          <a:latin typeface="Gadugi" panose="020B0502040204020203" pitchFamily="34" charset="0"/>
                          <a:cs typeface="Calibri" panose="020F0502020204030204" pitchFamily="34" charset="0"/>
                        </a:rPr>
                        <a:t>Year 13:</a:t>
                      </a:r>
                    </a:p>
                  </a:txBody>
                  <a:tcPr marL="91457" marR="91457" marT="45721" marB="45721" anchor="ctr"/>
                </a:tc>
                <a:tc hMerge="1">
                  <a:txBody>
                    <a:bodyPr/>
                    <a:lstStyle/>
                    <a:p>
                      <a:endParaRPr lang="en-GB" sz="1200" dirty="0">
                        <a:latin typeface="Comic Sans MS" panose="030F0702030302020204" pitchFamily="66" charset="0"/>
                      </a:endParaRPr>
                    </a:p>
                  </a:txBody>
                  <a:tcPr anchor="ctr"/>
                </a:tc>
                <a:tc hMerge="1">
                  <a:txBody>
                    <a:bodyPr/>
                    <a:lstStyle/>
                    <a:p>
                      <a:endParaRPr lang="en-GB" sz="1200" dirty="0">
                        <a:latin typeface="Comic Sans MS" panose="030F0702030302020204" pitchFamily="66" charset="0"/>
                      </a:endParaRPr>
                    </a:p>
                  </a:txBody>
                  <a:tcPr anchor="ctr"/>
                </a:tc>
                <a:extLst>
                  <a:ext uri="{0D108BD9-81ED-4DB2-BD59-A6C34878D82A}">
                    <a16:rowId xmlns:a16="http://schemas.microsoft.com/office/drawing/2014/main" val="503162353"/>
                  </a:ext>
                </a:extLst>
              </a:tr>
              <a:tr h="1001930">
                <a:tc>
                  <a:txBody>
                    <a:bodyPr/>
                    <a:lstStyle/>
                    <a:p>
                      <a:r>
                        <a:rPr lang="en-GB" sz="1200" dirty="0">
                          <a:latin typeface="Gadugi" panose="020B0502040204020203" pitchFamily="34" charset="0"/>
                          <a:cs typeface="Calibri" panose="020F0502020204030204" pitchFamily="34" charset="0"/>
                        </a:rPr>
                        <a:t>Autumn Term</a:t>
                      </a:r>
                    </a:p>
                  </a:txBody>
                  <a:tcPr marL="91457" marR="91457" marT="45721" marB="45721" anchor="ctr"/>
                </a:tc>
                <a:tc rowSpan="2">
                  <a:txBody>
                    <a:bodyPr/>
                    <a:lstStyle/>
                    <a:p>
                      <a:r>
                        <a:rPr lang="en-GB" sz="1200" u="sng" baseline="0" dirty="0">
                          <a:latin typeface="Gadugi" panose="020B0502040204020203" pitchFamily="34" charset="0"/>
                          <a:cs typeface="Calibri" panose="020F0502020204030204" pitchFamily="34" charset="0"/>
                        </a:rPr>
                        <a:t>American Politics:</a:t>
                      </a:r>
                    </a:p>
                    <a:p>
                      <a:endParaRPr lang="en-GB" sz="1200" u="sng" baseline="0" dirty="0">
                        <a:latin typeface="Gadugi" panose="020B0502040204020203" pitchFamily="34" charset="0"/>
                        <a:cs typeface="Calibri" panose="020F0502020204030204" pitchFamily="34" charset="0"/>
                      </a:endParaRPr>
                    </a:p>
                    <a:p>
                      <a:pPr marL="171450" indent="-171450">
                        <a:buFont typeface="Arial" panose="020B0604020202020204" pitchFamily="34" charset="0"/>
                        <a:buChar char="•"/>
                      </a:pPr>
                      <a:r>
                        <a:rPr lang="en-GB" sz="1200" u="none" baseline="0" dirty="0">
                          <a:latin typeface="Gadugi" panose="020B0502040204020203" pitchFamily="34" charset="0"/>
                          <a:cs typeface="Calibri" panose="020F0502020204030204" pitchFamily="34" charset="0"/>
                        </a:rPr>
                        <a:t>US Constitution and federalism</a:t>
                      </a:r>
                    </a:p>
                    <a:p>
                      <a:pPr marL="171450" indent="-171450">
                        <a:buFont typeface="Arial" panose="020B0604020202020204" pitchFamily="34" charset="0"/>
                        <a:buChar char="•"/>
                      </a:pPr>
                      <a:r>
                        <a:rPr lang="en-GB" sz="1200" u="none" baseline="0" dirty="0">
                          <a:latin typeface="Gadugi" panose="020B0502040204020203" pitchFamily="34" charset="0"/>
                          <a:cs typeface="Calibri" panose="020F0502020204030204" pitchFamily="34" charset="0"/>
                        </a:rPr>
                        <a:t>US Congress</a:t>
                      </a:r>
                    </a:p>
                    <a:p>
                      <a:pPr marL="171450" indent="-171450">
                        <a:buFont typeface="Arial" panose="020B0604020202020204" pitchFamily="34" charset="0"/>
                        <a:buChar char="•"/>
                      </a:pPr>
                      <a:r>
                        <a:rPr lang="en-GB" sz="1200" u="none" baseline="0" dirty="0">
                          <a:latin typeface="Gadugi" panose="020B0502040204020203" pitchFamily="34" charset="0"/>
                          <a:cs typeface="Calibri" panose="020F0502020204030204" pitchFamily="34" charset="0"/>
                        </a:rPr>
                        <a:t>US Presidency</a:t>
                      </a:r>
                    </a:p>
                    <a:p>
                      <a:pPr marL="171450" indent="-171450">
                        <a:buFont typeface="Arial" panose="020B0604020202020204" pitchFamily="34" charset="0"/>
                        <a:buChar char="•"/>
                      </a:pPr>
                      <a:r>
                        <a:rPr lang="en-GB" sz="1200" u="none" baseline="0" dirty="0">
                          <a:latin typeface="Gadugi" panose="020B0502040204020203" pitchFamily="34" charset="0"/>
                          <a:cs typeface="Calibri" panose="020F0502020204030204" pitchFamily="34" charset="0"/>
                        </a:rPr>
                        <a:t>US Supreme Court and civil rights</a:t>
                      </a:r>
                    </a:p>
                    <a:p>
                      <a:pPr marL="171450" indent="-171450">
                        <a:buFont typeface="Arial" panose="020B0604020202020204" pitchFamily="34" charset="0"/>
                        <a:buChar char="•"/>
                      </a:pPr>
                      <a:r>
                        <a:rPr lang="en-GB" sz="1200" u="none" baseline="0" dirty="0">
                          <a:latin typeface="Gadugi" panose="020B0502040204020203" pitchFamily="34" charset="0"/>
                          <a:cs typeface="Calibri" panose="020F0502020204030204" pitchFamily="34" charset="0"/>
                        </a:rPr>
                        <a:t>US democracy and participation</a:t>
                      </a:r>
                    </a:p>
                    <a:p>
                      <a:pPr marL="171450" indent="-171450">
                        <a:buFont typeface="Arial" panose="020B0604020202020204" pitchFamily="34" charset="0"/>
                        <a:buChar char="•"/>
                      </a:pPr>
                      <a:r>
                        <a:rPr lang="en-GB" sz="1200" u="none" baseline="0" dirty="0">
                          <a:latin typeface="Gadugi" panose="020B0502040204020203" pitchFamily="34" charset="0"/>
                          <a:cs typeface="Calibri" panose="020F0502020204030204" pitchFamily="34" charset="0"/>
                        </a:rPr>
                        <a:t>Similarities and difference sin the UK and US. </a:t>
                      </a:r>
                    </a:p>
                    <a:p>
                      <a:pPr marL="171450" indent="-171450">
                        <a:buFont typeface="Arial" panose="020B0604020202020204" pitchFamily="34" charset="0"/>
                        <a:buChar char="•"/>
                      </a:pPr>
                      <a:endParaRPr lang="en-GB" sz="1200" u="none" baseline="0" dirty="0">
                        <a:latin typeface="Gadugi" panose="020B0502040204020203" pitchFamily="34" charset="0"/>
                        <a:cs typeface="Calibri" panose="020F0502020204030204" pitchFamily="34" charset="0"/>
                      </a:endParaRPr>
                    </a:p>
                    <a:p>
                      <a:pPr marL="171450" indent="-171450">
                        <a:buFont typeface="Arial" panose="020B0604020202020204" pitchFamily="34" charset="0"/>
                        <a:buChar char="•"/>
                      </a:pPr>
                      <a:endParaRPr lang="en-GB" sz="1200" u="none" baseline="0" dirty="0">
                        <a:latin typeface="Gadugi" panose="020B0502040204020203" pitchFamily="34" charset="0"/>
                        <a:cs typeface="Calibri" panose="020F0502020204030204" pitchFamily="34" charset="0"/>
                      </a:endParaRPr>
                    </a:p>
                  </a:txBody>
                  <a:tcPr marL="91457" marR="91457" marT="45721" marB="45721" anchor="ctr"/>
                </a:tc>
                <a:tc rowSpan="2">
                  <a:txBody>
                    <a:bodyPr/>
                    <a:lstStyle/>
                    <a:p>
                      <a:r>
                        <a:rPr lang="en-GB" sz="1200" dirty="0">
                          <a:latin typeface="Gadugi" panose="020B0502040204020203" pitchFamily="34" charset="0"/>
                          <a:cs typeface="Calibri" panose="020F0502020204030204" pitchFamily="34" charset="0"/>
                        </a:rPr>
                        <a:t>A Level: 1 exam paper on</a:t>
                      </a:r>
                      <a:r>
                        <a:rPr lang="en-GB" sz="1200" baseline="0" dirty="0">
                          <a:latin typeface="Gadugi" panose="020B0502040204020203" pitchFamily="34" charset="0"/>
                          <a:cs typeface="Calibri" panose="020F0502020204030204" pitchFamily="34" charset="0"/>
                        </a:rPr>
                        <a:t> Comparative American Politics 2 hours</a:t>
                      </a:r>
                      <a:endParaRPr lang="en-GB" sz="1200" dirty="0">
                        <a:latin typeface="Gadugi" panose="020B0502040204020203" pitchFamily="34" charset="0"/>
                        <a:cs typeface="Calibri" panose="020F0502020204030204" pitchFamily="34" charset="0"/>
                      </a:endParaRPr>
                    </a:p>
                  </a:txBody>
                  <a:tcPr marL="91457" marR="91457" marT="45721" marB="45721" anchor="ctr"/>
                </a:tc>
                <a:extLst>
                  <a:ext uri="{0D108BD9-81ED-4DB2-BD59-A6C34878D82A}">
                    <a16:rowId xmlns:a16="http://schemas.microsoft.com/office/drawing/2014/main" val="1100340581"/>
                  </a:ext>
                </a:extLst>
              </a:tr>
              <a:tr h="1001930">
                <a:tc>
                  <a:txBody>
                    <a:bodyPr/>
                    <a:lstStyle/>
                    <a:p>
                      <a:r>
                        <a:rPr lang="en-GB" sz="1200" dirty="0">
                          <a:latin typeface="Gadugi" panose="020B0502040204020203" pitchFamily="34" charset="0"/>
                          <a:cs typeface="Calibri" panose="020F0502020204030204" pitchFamily="34" charset="0"/>
                        </a:rPr>
                        <a:t>Spring</a:t>
                      </a:r>
                      <a:r>
                        <a:rPr lang="en-GB" sz="1200" baseline="0" dirty="0">
                          <a:latin typeface="Gadugi" panose="020B0502040204020203" pitchFamily="34" charset="0"/>
                          <a:cs typeface="Calibri" panose="020F0502020204030204" pitchFamily="34" charset="0"/>
                        </a:rPr>
                        <a:t> Term</a:t>
                      </a:r>
                      <a:endParaRPr lang="en-GB" sz="1200" dirty="0">
                        <a:latin typeface="Gadugi" panose="020B0502040204020203" pitchFamily="34" charset="0"/>
                        <a:cs typeface="Calibri" panose="020F0502020204030204" pitchFamily="34" charset="0"/>
                      </a:endParaRPr>
                    </a:p>
                  </a:txBody>
                  <a:tcPr marL="91457" marR="91457" marT="45721" marB="45721" anchor="ctr"/>
                </a:tc>
                <a:tc vMerge="1">
                  <a:txBody>
                    <a:bodyPr/>
                    <a:lstStyle/>
                    <a:p>
                      <a:endParaRPr lang="en-GB" sz="1200" dirty="0">
                        <a:latin typeface="Comic Sans MS" panose="030F0702030302020204" pitchFamily="66" charset="0"/>
                      </a:endParaRPr>
                    </a:p>
                  </a:txBody>
                  <a:tcPr marL="91435" marR="91435" marT="45721" marB="45721" anchor="ctr"/>
                </a:tc>
                <a:tc vMerge="1">
                  <a:txBody>
                    <a:bodyPr/>
                    <a:lstStyle/>
                    <a:p>
                      <a:endParaRPr lang="en-GB" sz="1200" dirty="0">
                        <a:latin typeface="Comic Sans MS" panose="030F0702030302020204" pitchFamily="66" charset="0"/>
                      </a:endParaRPr>
                    </a:p>
                  </a:txBody>
                  <a:tcPr marL="91435" marR="91435" marT="45717" marB="45717" anchor="ctr"/>
                </a:tc>
                <a:extLst>
                  <a:ext uri="{0D108BD9-81ED-4DB2-BD59-A6C34878D82A}">
                    <a16:rowId xmlns:a16="http://schemas.microsoft.com/office/drawing/2014/main" val="1324531204"/>
                  </a:ext>
                </a:extLst>
              </a:tr>
            </a:tbl>
          </a:graphicData>
        </a:graphic>
      </p:graphicFrame>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75A3046-1CC7-41CD-BE9D-66BB21C434CC}"/>
              </a:ext>
            </a:extLst>
          </p:cNvPr>
          <p:cNvSpPr>
            <a:spLocks noGrp="1" noChangeArrowheads="1"/>
          </p:cNvSpPr>
          <p:nvPr>
            <p:ph type="title"/>
          </p:nvPr>
        </p:nvSpPr>
        <p:spPr>
          <a:xfrm>
            <a:off x="0" y="230299"/>
            <a:ext cx="6858000" cy="388938"/>
          </a:xfrm>
        </p:spPr>
        <p:txBody>
          <a:bodyPr/>
          <a:lstStyle/>
          <a:p>
            <a:pPr eaLnBrk="1" hangingPunct="1"/>
            <a:r>
              <a:rPr lang="en-GB" altLang="en-US" sz="2800" b="1" dirty="0">
                <a:latin typeface="Gadugi" panose="020B0502040204020203" pitchFamily="34" charset="0"/>
                <a:cs typeface="Calibri"/>
              </a:rPr>
              <a:t>HOW WILL YOU BE SUCCESSFUL IN A LEVEL POLITICS?</a:t>
            </a:r>
          </a:p>
        </p:txBody>
      </p:sp>
      <p:grpSp>
        <p:nvGrpSpPr>
          <p:cNvPr id="9219" name="Group 4">
            <a:extLst>
              <a:ext uri="{FF2B5EF4-FFF2-40B4-BE49-F238E27FC236}">
                <a16:creationId xmlns:a16="http://schemas.microsoft.com/office/drawing/2014/main" id="{215168E5-65AA-4251-BD84-18C44E9F91FF}"/>
              </a:ext>
            </a:extLst>
          </p:cNvPr>
          <p:cNvGrpSpPr>
            <a:grpSpLocks/>
          </p:cNvGrpSpPr>
          <p:nvPr/>
        </p:nvGrpSpPr>
        <p:grpSpPr bwMode="auto">
          <a:xfrm>
            <a:off x="267795" y="911065"/>
            <a:ext cx="2663825" cy="2016125"/>
            <a:chOff x="0" y="0"/>
            <a:chExt cx="5760" cy="4320"/>
          </a:xfrm>
        </p:grpSpPr>
        <p:pic>
          <p:nvPicPr>
            <p:cNvPr id="9223" name="Picture 5" descr="logo-radio4">
              <a:extLst>
                <a:ext uri="{FF2B5EF4-FFF2-40B4-BE49-F238E27FC236}">
                  <a16:creationId xmlns:a16="http://schemas.microsoft.com/office/drawing/2014/main" id="{DE52A285-F24C-4600-AF02-A4F577D8FB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98"/>
              <a:ext cx="3424" cy="1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6" descr="BBC%20News%2024%202003%201">
              <a:extLst>
                <a:ext uri="{FF2B5EF4-FFF2-40B4-BE49-F238E27FC236}">
                  <a16:creationId xmlns:a16="http://schemas.microsoft.com/office/drawing/2014/main" id="{C2C3A164-2EC1-40DF-B33E-6B10D85529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4" y="2568"/>
              <a:ext cx="2336" cy="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7" descr="dr_8757c797f58e57547c8bd11fbe35837c">
              <a:extLst>
                <a:ext uri="{FF2B5EF4-FFF2-40B4-BE49-F238E27FC236}">
                  <a16:creationId xmlns:a16="http://schemas.microsoft.com/office/drawing/2014/main" id="{428E8A11-B12B-41A4-B2B7-80B573C11A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7" y="0"/>
              <a:ext cx="1683" cy="2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8" descr="MXOYYKZX">
              <a:extLst>
                <a:ext uri="{FF2B5EF4-FFF2-40B4-BE49-F238E27FC236}">
                  <a16:creationId xmlns:a16="http://schemas.microsoft.com/office/drawing/2014/main" id="{34673375-9EBE-4CDC-848A-ADC1815C0F2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9" y="436"/>
              <a:ext cx="3424" cy="1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9" descr="The_Guardian">
              <a:extLst>
                <a:ext uri="{FF2B5EF4-FFF2-40B4-BE49-F238E27FC236}">
                  <a16:creationId xmlns:a16="http://schemas.microsoft.com/office/drawing/2014/main" id="{D379AC3E-3B9A-4010-8E37-1F275383726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4059" cy="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Picture 10" descr="economist_master_brand_logo">
              <a:extLst>
                <a:ext uri="{FF2B5EF4-FFF2-40B4-BE49-F238E27FC236}">
                  <a16:creationId xmlns:a16="http://schemas.microsoft.com/office/drawing/2014/main" id="{FD793094-0410-4D62-8910-8B403B214FF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38" y="1184"/>
              <a:ext cx="2767" cy="1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9" name="AutoShape 11" descr="Channel%204%20logo%20drop%20shadow%202007">
              <a:extLst>
                <a:ext uri="{FF2B5EF4-FFF2-40B4-BE49-F238E27FC236}">
                  <a16:creationId xmlns:a16="http://schemas.microsoft.com/office/drawing/2014/main" id="{FAD15BB6-31E8-4D6D-B44D-A3515481549F}"/>
                </a:ext>
              </a:extLst>
            </p:cNvPr>
            <p:cNvSpPr>
              <a:spLocks noChangeAspect="1" noChangeArrowheads="1"/>
            </p:cNvSpPr>
            <p:nvPr/>
          </p:nvSpPr>
          <p:spPr bwMode="auto">
            <a:xfrm>
              <a:off x="1662" y="531"/>
              <a:ext cx="2436" cy="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Calibri"/>
                <a:cs typeface="Calibri"/>
              </a:endParaRPr>
            </a:p>
          </p:txBody>
        </p:sp>
        <p:pic>
          <p:nvPicPr>
            <p:cNvPr id="9230" name="Picture 12" descr="Channel%204%20logo%20drop%20shadow%202007">
              <a:extLst>
                <a:ext uri="{FF2B5EF4-FFF2-40B4-BE49-F238E27FC236}">
                  <a16:creationId xmlns:a16="http://schemas.microsoft.com/office/drawing/2014/main" id="{587C4861-40D9-465F-8DE7-0593EDD774D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8" y="1117"/>
              <a:ext cx="1255" cy="1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220" name="Text Box 13">
            <a:extLst>
              <a:ext uri="{FF2B5EF4-FFF2-40B4-BE49-F238E27FC236}">
                <a16:creationId xmlns:a16="http://schemas.microsoft.com/office/drawing/2014/main" id="{A4CE7C57-2EBC-4DB8-832C-684029C351C3}"/>
              </a:ext>
            </a:extLst>
          </p:cNvPr>
          <p:cNvSpPr txBox="1">
            <a:spLocks noChangeArrowheads="1"/>
          </p:cNvSpPr>
          <p:nvPr/>
        </p:nvSpPr>
        <p:spPr bwMode="auto">
          <a:xfrm>
            <a:off x="3118458" y="1352559"/>
            <a:ext cx="3313112" cy="132343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GB" altLang="en-US" sz="2000" dirty="0">
                <a:latin typeface="Gadugi" panose="020B0502040204020203" pitchFamily="34" charset="0"/>
                <a:cs typeface="Calibri"/>
              </a:rPr>
              <a:t>YOU WILL NEED TO TAKE AN INTEREST IN CURRENT AFFAIRS AND POLITICAL ISSUES</a:t>
            </a:r>
          </a:p>
        </p:txBody>
      </p:sp>
      <p:sp>
        <p:nvSpPr>
          <p:cNvPr id="9221" name="Text Box 14">
            <a:extLst>
              <a:ext uri="{FF2B5EF4-FFF2-40B4-BE49-F238E27FC236}">
                <a16:creationId xmlns:a16="http://schemas.microsoft.com/office/drawing/2014/main" id="{FEBA51BF-F8FC-444E-BEB5-249F7C750376}"/>
              </a:ext>
            </a:extLst>
          </p:cNvPr>
          <p:cNvSpPr txBox="1">
            <a:spLocks noChangeArrowheads="1"/>
          </p:cNvSpPr>
          <p:nvPr/>
        </p:nvSpPr>
        <p:spPr bwMode="auto">
          <a:xfrm>
            <a:off x="235644" y="3048935"/>
            <a:ext cx="627466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600" u="sng" dirty="0">
                <a:latin typeface="Gadugi" panose="020B0502040204020203" pitchFamily="34" charset="0"/>
                <a:cs typeface="Calibri"/>
              </a:rPr>
              <a:t>This will involve:</a:t>
            </a:r>
          </a:p>
          <a:p>
            <a:pPr eaLnBrk="1" hangingPunct="1">
              <a:spcBef>
                <a:spcPct val="50000"/>
              </a:spcBef>
            </a:pPr>
            <a:r>
              <a:rPr lang="en-GB" altLang="en-US" sz="1600" dirty="0">
                <a:latin typeface="Gadugi" panose="020B0502040204020203" pitchFamily="34" charset="0"/>
                <a:cs typeface="Calibri"/>
              </a:rPr>
              <a:t> Reading a QUALITY newspaper (such as The Times, Guardian, Telegraph, Independent or their Sunday equivalent; </a:t>
            </a:r>
          </a:p>
        </p:txBody>
      </p:sp>
      <p:sp>
        <p:nvSpPr>
          <p:cNvPr id="9222" name="Rectangle 15">
            <a:extLst>
              <a:ext uri="{FF2B5EF4-FFF2-40B4-BE49-F238E27FC236}">
                <a16:creationId xmlns:a16="http://schemas.microsoft.com/office/drawing/2014/main" id="{F978E47C-1B63-42E7-BB2C-5A22908EB5EA}"/>
              </a:ext>
            </a:extLst>
          </p:cNvPr>
          <p:cNvSpPr>
            <a:spLocks noChangeArrowheads="1"/>
          </p:cNvSpPr>
          <p:nvPr/>
        </p:nvSpPr>
        <p:spPr bwMode="auto">
          <a:xfrm>
            <a:off x="224495" y="3939388"/>
            <a:ext cx="6409010" cy="5740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600" dirty="0">
                <a:latin typeface="Gadugi" panose="020B0502040204020203" pitchFamily="34" charset="0"/>
                <a:cs typeface="Calibri"/>
              </a:rPr>
              <a:t>magazines and specific politics journals such as </a:t>
            </a:r>
            <a:r>
              <a:rPr lang="en-GB" altLang="en-US" sz="1600" b="1" dirty="0">
                <a:latin typeface="Gadugi" panose="020B0502040204020203" pitchFamily="34" charset="0"/>
                <a:cs typeface="Calibri"/>
              </a:rPr>
              <a:t>Politics Review </a:t>
            </a:r>
            <a:r>
              <a:rPr lang="en-GB" altLang="en-US" sz="1600" dirty="0">
                <a:latin typeface="Gadugi" panose="020B0502040204020203" pitchFamily="34" charset="0"/>
                <a:cs typeface="Calibri"/>
              </a:rPr>
              <a:t>as well as the set textbooks.</a:t>
            </a:r>
          </a:p>
          <a:p>
            <a:pPr eaLnBrk="1" hangingPunct="1">
              <a:spcBef>
                <a:spcPct val="50000"/>
              </a:spcBef>
            </a:pPr>
            <a:r>
              <a:rPr lang="en-GB" altLang="en-US" sz="1600" dirty="0">
                <a:latin typeface="Gadugi" panose="020B0502040204020203" pitchFamily="34" charset="0"/>
                <a:cs typeface="Calibri"/>
              </a:rPr>
              <a:t> Watching current affairs programmes such as Panorama, Despatches etc. and specific politics programmes such as ' A Week in Politics‘.</a:t>
            </a:r>
          </a:p>
          <a:p>
            <a:pPr eaLnBrk="1" hangingPunct="1">
              <a:spcBef>
                <a:spcPct val="50000"/>
              </a:spcBef>
            </a:pPr>
            <a:r>
              <a:rPr lang="en-GB" altLang="en-US" sz="1600" dirty="0">
                <a:latin typeface="Gadugi" panose="020B0502040204020203" pitchFamily="34" charset="0"/>
                <a:cs typeface="Calibri"/>
              </a:rPr>
              <a:t> Watching the news or listening to 'Today' on Radio 4.</a:t>
            </a:r>
          </a:p>
          <a:p>
            <a:pPr eaLnBrk="1" hangingPunct="1">
              <a:spcBef>
                <a:spcPct val="50000"/>
              </a:spcBef>
            </a:pPr>
            <a:r>
              <a:rPr lang="en-GB" altLang="en-US" sz="1600" dirty="0">
                <a:latin typeface="Gadugi" panose="020B0502040204020203" pitchFamily="34" charset="0"/>
                <a:cs typeface="Calibri"/>
              </a:rPr>
              <a:t> Discussing and debating political issues with both fellow politics students and others</a:t>
            </a:r>
          </a:p>
          <a:p>
            <a:pPr eaLnBrk="1" hangingPunct="1">
              <a:spcBef>
                <a:spcPct val="50000"/>
              </a:spcBef>
            </a:pPr>
            <a:r>
              <a:rPr lang="en-GB" altLang="en-US" sz="1600" dirty="0">
                <a:latin typeface="Gadugi" panose="020B0502040204020203" pitchFamily="34" charset="0"/>
                <a:cs typeface="Calibri"/>
              </a:rPr>
              <a:t> Keeping a scrap book of press cuttings on politics and issues</a:t>
            </a:r>
          </a:p>
          <a:p>
            <a:pPr eaLnBrk="1" hangingPunct="1">
              <a:spcBef>
                <a:spcPct val="50000"/>
              </a:spcBef>
              <a:buFontTx/>
              <a:buNone/>
            </a:pPr>
            <a:endParaRPr lang="en-GB" altLang="en-US" sz="1600" u="sng" dirty="0">
              <a:latin typeface="Gadugi" panose="020B0502040204020203" pitchFamily="34" charset="0"/>
              <a:cs typeface="Calibri"/>
            </a:endParaRPr>
          </a:p>
          <a:p>
            <a:pPr eaLnBrk="1" hangingPunct="1">
              <a:spcBef>
                <a:spcPct val="50000"/>
              </a:spcBef>
              <a:buFontTx/>
              <a:buNone/>
            </a:pPr>
            <a:r>
              <a:rPr lang="en-GB" altLang="en-US" sz="1600" u="sng" dirty="0">
                <a:latin typeface="Gadugi" panose="020B0502040204020203" pitchFamily="34" charset="0"/>
                <a:cs typeface="Calibri"/>
              </a:rPr>
              <a:t>You will have to read widely and work hard to understand:</a:t>
            </a:r>
          </a:p>
          <a:p>
            <a:pPr eaLnBrk="1" hangingPunct="1">
              <a:spcBef>
                <a:spcPct val="50000"/>
              </a:spcBef>
            </a:pPr>
            <a:r>
              <a:rPr lang="en-GB" altLang="en-US" sz="1600" dirty="0">
                <a:latin typeface="Gadugi" panose="020B0502040204020203" pitchFamily="34" charset="0"/>
                <a:cs typeface="Calibri"/>
              </a:rPr>
              <a:t> The institutions and main features of the British system of government and British politics.</a:t>
            </a:r>
          </a:p>
          <a:p>
            <a:pPr eaLnBrk="1" hangingPunct="1">
              <a:spcBef>
                <a:spcPct val="50000"/>
              </a:spcBef>
            </a:pPr>
            <a:r>
              <a:rPr lang="en-GB" altLang="en-US" sz="1600" dirty="0">
                <a:latin typeface="Gadugi" panose="020B0502040204020203" pitchFamily="34" charset="0"/>
                <a:cs typeface="Calibri"/>
              </a:rPr>
              <a:t> How these work in theory and practice</a:t>
            </a:r>
          </a:p>
          <a:p>
            <a:pPr eaLnBrk="1" hangingPunct="1">
              <a:spcBef>
                <a:spcPct val="50000"/>
              </a:spcBef>
            </a:pPr>
            <a:r>
              <a:rPr lang="en-GB" altLang="en-US" sz="1600" dirty="0">
                <a:latin typeface="Gadugi" panose="020B0502040204020203" pitchFamily="34" charset="0"/>
                <a:cs typeface="Calibri"/>
              </a:rPr>
              <a:t> The way they interact their strengths and weaknesses</a:t>
            </a:r>
          </a:p>
          <a:p>
            <a:pPr eaLnBrk="1" hangingPunct="1">
              <a:spcBef>
                <a:spcPct val="50000"/>
              </a:spcBef>
            </a:pPr>
            <a:r>
              <a:rPr lang="en-GB" altLang="en-US" sz="1600" dirty="0">
                <a:latin typeface="Gadugi" panose="020B0502040204020203" pitchFamily="34" charset="0"/>
                <a:cs typeface="Calibri"/>
              </a:rPr>
              <a:t> The way they may change</a:t>
            </a:r>
          </a:p>
          <a:p>
            <a:pPr eaLnBrk="1" hangingPunct="1">
              <a:spcBef>
                <a:spcPct val="50000"/>
              </a:spcBef>
              <a:buFontTx/>
              <a:buNone/>
            </a:pPr>
            <a:endParaRPr lang="en-GB" altLang="en-US" sz="400" dirty="0">
              <a:latin typeface="Calibri"/>
              <a:cs typeface="Calibri"/>
            </a:endParaRPr>
          </a:p>
          <a:p>
            <a:pPr eaLnBrk="1" hangingPunct="1">
              <a:spcBef>
                <a:spcPct val="50000"/>
              </a:spcBef>
              <a:buFontTx/>
              <a:buNone/>
            </a:pPr>
            <a:endParaRPr lang="en-GB" altLang="en-US" sz="400" dirty="0">
              <a:latin typeface="Calibri"/>
              <a:cs typeface="Calibri"/>
            </a:endParaRPr>
          </a:p>
          <a:p>
            <a:pPr eaLnBrk="1" hangingPunct="1">
              <a:spcBef>
                <a:spcPct val="50000"/>
              </a:spcBef>
              <a:buFontTx/>
              <a:buNone/>
            </a:pPr>
            <a:endParaRPr lang="en-GB" altLang="en-US" sz="400" dirty="0">
              <a:latin typeface="Calibri"/>
              <a:cs typeface="Calibri"/>
            </a:endParaRPr>
          </a:p>
          <a:p>
            <a:pPr eaLnBrk="1" hangingPunct="1">
              <a:spcBef>
                <a:spcPct val="0"/>
              </a:spcBef>
              <a:buFontTx/>
              <a:buNone/>
            </a:pPr>
            <a:endParaRPr lang="en-GB" altLang="en-US" sz="1300" dirty="0">
              <a:latin typeface="Calibri"/>
              <a:cs typeface="Calibri"/>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76672" y="251520"/>
            <a:ext cx="6063827" cy="416287"/>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314" name="Title 1">
            <a:extLst>
              <a:ext uri="{FF2B5EF4-FFF2-40B4-BE49-F238E27FC236}">
                <a16:creationId xmlns:a16="http://schemas.microsoft.com/office/drawing/2014/main" id="{2CEDFC04-3640-4B90-B238-D8677D96E512}"/>
              </a:ext>
            </a:extLst>
          </p:cNvPr>
          <p:cNvSpPr>
            <a:spLocks noGrp="1"/>
          </p:cNvSpPr>
          <p:nvPr>
            <p:ph type="title"/>
          </p:nvPr>
        </p:nvSpPr>
        <p:spPr>
          <a:xfrm>
            <a:off x="342900" y="251520"/>
            <a:ext cx="6172200" cy="388938"/>
          </a:xfrm>
        </p:spPr>
        <p:txBody>
          <a:bodyPr/>
          <a:lstStyle/>
          <a:p>
            <a:r>
              <a:rPr lang="en-GB" altLang="en-US" sz="2400" b="1" dirty="0">
                <a:latin typeface="Gadugi" panose="020B0502040204020203" pitchFamily="34" charset="0"/>
                <a:cs typeface="Calibri"/>
              </a:rPr>
              <a:t>Politics Induction Programme of Study</a:t>
            </a:r>
          </a:p>
        </p:txBody>
      </p:sp>
      <p:sp>
        <p:nvSpPr>
          <p:cNvPr id="4" name="Rounded Rectangle 3">
            <a:extLst>
              <a:ext uri="{FF2B5EF4-FFF2-40B4-BE49-F238E27FC236}">
                <a16:creationId xmlns:a16="http://schemas.microsoft.com/office/drawing/2014/main" id="{7A66EEFE-AEA4-492C-B70D-8C53216B5D96}"/>
              </a:ext>
            </a:extLst>
          </p:cNvPr>
          <p:cNvSpPr/>
          <p:nvPr/>
        </p:nvSpPr>
        <p:spPr>
          <a:xfrm>
            <a:off x="232568" y="3635896"/>
            <a:ext cx="6408738" cy="129614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GB" sz="1200" u="sng" dirty="0">
                <a:solidFill>
                  <a:schemeClr val="tx1"/>
                </a:solidFill>
                <a:latin typeface="Gadugi" panose="020B0502040204020203" pitchFamily="34" charset="0"/>
                <a:cs typeface="Calibri"/>
              </a:rPr>
              <a:t>1. The History of Parliament </a:t>
            </a:r>
            <a:r>
              <a:rPr lang="en-GB" sz="900" dirty="0">
                <a:solidFill>
                  <a:schemeClr val="tx1"/>
                </a:solidFill>
                <a:latin typeface="Gadugi" panose="020B0502040204020203" pitchFamily="34" charset="0"/>
                <a:cs typeface="Calibri"/>
              </a:rPr>
              <a:t>(</a:t>
            </a:r>
            <a:r>
              <a:rPr lang="en-GB" sz="900" i="1" dirty="0">
                <a:solidFill>
                  <a:schemeClr val="tx1"/>
                </a:solidFill>
                <a:latin typeface="Gadugi" panose="020B0502040204020203" pitchFamily="34" charset="0"/>
                <a:cs typeface="Calibri"/>
              </a:rPr>
              <a:t>Bronze)</a:t>
            </a:r>
            <a:endParaRPr lang="en-GB" sz="900" dirty="0">
              <a:solidFill>
                <a:schemeClr val="tx1"/>
              </a:solidFill>
              <a:latin typeface="Gadugi" panose="020B0502040204020203" pitchFamily="34" charset="0"/>
              <a:cs typeface="Calibri"/>
            </a:endParaRPr>
          </a:p>
          <a:p>
            <a:pPr algn="ctr">
              <a:defRPr/>
            </a:pPr>
            <a:endParaRPr lang="en-GB" sz="1200" u="sng"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Read page 4-5 in the booklet.</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Visit </a:t>
            </a:r>
            <a:r>
              <a:rPr lang="en-GB" sz="1200" dirty="0">
                <a:hlinkClick r:id="rId3"/>
              </a:rPr>
              <a:t>https://www.youtube.com/watch?v=lRLRhDB-HxE</a:t>
            </a:r>
            <a:endParaRPr lang="en-GB" sz="1200" dirty="0"/>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Create a timeline to illustrate the ‘Journey to Democracy’.</a:t>
            </a:r>
          </a:p>
        </p:txBody>
      </p:sp>
      <p:sp>
        <p:nvSpPr>
          <p:cNvPr id="13316" name="TextBox 4">
            <a:extLst>
              <a:ext uri="{FF2B5EF4-FFF2-40B4-BE49-F238E27FC236}">
                <a16:creationId xmlns:a16="http://schemas.microsoft.com/office/drawing/2014/main" id="{43CEEB92-7E22-4068-8C85-315E85E39AF0}"/>
              </a:ext>
            </a:extLst>
          </p:cNvPr>
          <p:cNvSpPr txBox="1">
            <a:spLocks noChangeArrowheads="1"/>
          </p:cNvSpPr>
          <p:nvPr/>
        </p:nvSpPr>
        <p:spPr bwMode="auto">
          <a:xfrm>
            <a:off x="333374" y="936134"/>
            <a:ext cx="6207125" cy="1985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lnSpc>
                <a:spcPct val="150000"/>
              </a:lnSpc>
              <a:spcBef>
                <a:spcPct val="0"/>
              </a:spcBef>
              <a:buFontTx/>
              <a:buNone/>
            </a:pPr>
            <a:r>
              <a:rPr lang="en-GB" altLang="en-US" sz="1800" b="1" dirty="0">
                <a:latin typeface="Gadugi" panose="020B0502040204020203" pitchFamily="34" charset="0"/>
                <a:cs typeface="Calibri"/>
              </a:rPr>
              <a:t>PART ONE: </a:t>
            </a:r>
          </a:p>
          <a:p>
            <a:pPr algn="ctr">
              <a:spcBef>
                <a:spcPct val="0"/>
              </a:spcBef>
              <a:buFontTx/>
              <a:buNone/>
            </a:pPr>
            <a:r>
              <a:rPr lang="en-GB" altLang="en-US" sz="1600" dirty="0">
                <a:latin typeface="Gadugi" panose="020B0502040204020203" pitchFamily="34" charset="0"/>
                <a:cs typeface="Calibri"/>
              </a:rPr>
              <a:t>Complete the following activities. You will need to start with the booklet ‘Parliament Find Your Way’. It is saved as a pdf. </a:t>
            </a:r>
          </a:p>
          <a:p>
            <a:pPr algn="ctr">
              <a:spcBef>
                <a:spcPct val="0"/>
              </a:spcBef>
              <a:buFontTx/>
              <a:buNone/>
            </a:pPr>
            <a:r>
              <a:rPr lang="en-GB" altLang="en-US" sz="1600" dirty="0">
                <a:latin typeface="Gadugi" panose="020B0502040204020203" pitchFamily="34" charset="0"/>
                <a:cs typeface="Calibri"/>
              </a:rPr>
              <a:t>Read the relevant pages in this booklet and then complete the following tasks.</a:t>
            </a:r>
          </a:p>
          <a:p>
            <a:pPr algn="ctr">
              <a:spcBef>
                <a:spcPct val="0"/>
              </a:spcBef>
              <a:buFontTx/>
              <a:buNone/>
            </a:pPr>
            <a:r>
              <a:rPr lang="en-GB" altLang="en-US" sz="1600" dirty="0">
                <a:latin typeface="Gadugi" panose="020B0502040204020203" pitchFamily="34" charset="0"/>
                <a:cs typeface="Calibri"/>
              </a:rPr>
              <a:t>This will give you a brilliant introduction to the fundamentals of the British political system! </a:t>
            </a:r>
          </a:p>
        </p:txBody>
      </p:sp>
      <p:sp>
        <p:nvSpPr>
          <p:cNvPr id="6" name="Rounded Rectangle 5">
            <a:extLst>
              <a:ext uri="{FF2B5EF4-FFF2-40B4-BE49-F238E27FC236}">
                <a16:creationId xmlns:a16="http://schemas.microsoft.com/office/drawing/2014/main" id="{E04065C3-6E6F-496C-ACAE-ED44CD55625F}"/>
              </a:ext>
            </a:extLst>
          </p:cNvPr>
          <p:cNvSpPr/>
          <p:nvPr/>
        </p:nvSpPr>
        <p:spPr>
          <a:xfrm>
            <a:off x="285270" y="5076056"/>
            <a:ext cx="6408738" cy="381635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GB" sz="1200" u="sng" dirty="0">
                <a:solidFill>
                  <a:schemeClr val="tx1"/>
                </a:solidFill>
                <a:latin typeface="Gadugi" panose="020B0502040204020203" pitchFamily="34" charset="0"/>
                <a:cs typeface="Calibri"/>
              </a:rPr>
              <a:t>2. Democracy </a:t>
            </a:r>
            <a:r>
              <a:rPr lang="en-GB" sz="900" dirty="0">
                <a:solidFill>
                  <a:schemeClr val="tx1"/>
                </a:solidFill>
                <a:latin typeface="Gadugi" panose="020B0502040204020203" pitchFamily="34" charset="0"/>
                <a:cs typeface="Calibri"/>
              </a:rPr>
              <a:t>(</a:t>
            </a:r>
            <a:r>
              <a:rPr lang="en-GB" sz="900" i="1" dirty="0">
                <a:solidFill>
                  <a:schemeClr val="tx1"/>
                </a:solidFill>
                <a:latin typeface="Gadugi" panose="020B0502040204020203" pitchFamily="34" charset="0"/>
                <a:cs typeface="Calibri"/>
              </a:rPr>
              <a:t>Bronze)</a:t>
            </a:r>
            <a:endParaRPr lang="en-GB" sz="900" u="sng" dirty="0">
              <a:solidFill>
                <a:schemeClr val="tx1"/>
              </a:solidFill>
              <a:latin typeface="Gadugi" panose="020B0502040204020203" pitchFamily="34" charset="0"/>
              <a:cs typeface="Calibri"/>
            </a:endParaRPr>
          </a:p>
          <a:p>
            <a:pPr algn="ctr">
              <a:defRPr/>
            </a:pPr>
            <a:endParaRPr lang="en-GB" sz="1200" u="sng"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Read page 6-7 in the booklet.</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Write a definition for the following words: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Democracy</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Representative democracy</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Direct Democracy</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Politics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Dictatorship</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Suffrage</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Franchise</a:t>
            </a:r>
          </a:p>
          <a:p>
            <a:pPr lvl="1">
              <a:defRPr/>
            </a:pPr>
            <a:endParaRPr lang="en-GB" sz="1200"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Watch ‘Democracy? You Decide’: </a:t>
            </a:r>
            <a:r>
              <a:rPr lang="en-GB" sz="1200" dirty="0">
                <a:hlinkClick r:id="rId4"/>
              </a:rPr>
              <a:t>https://www.youtube.com/watch?v=LX1Ul0oX9DY</a:t>
            </a:r>
            <a:endParaRPr lang="en-GB" sz="1200" dirty="0"/>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Answer the following questions: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What would the UK be like if we didn’t live in a democracy?</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What are the strengths and weaknesses of the UK system of democracy?</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What other options are there and where are they in place right now?</a:t>
            </a:r>
          </a:p>
          <a:p>
            <a:pPr>
              <a:defRPr/>
            </a:pPr>
            <a:endParaRPr lang="en-GB" sz="1200" dirty="0">
              <a:solidFill>
                <a:schemeClr val="tx1"/>
              </a:solidFill>
              <a:latin typeface="Calibri"/>
              <a:cs typeface="Calibri"/>
            </a:endParaRPr>
          </a:p>
          <a:p>
            <a:pPr>
              <a:defRPr/>
            </a:pPr>
            <a:endParaRPr lang="en-GB" sz="1200" dirty="0">
              <a:solidFill>
                <a:schemeClr val="tx1"/>
              </a:solidFill>
              <a:latin typeface="Calibri"/>
              <a:cs typeface="Calibri"/>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04664" y="4644008"/>
            <a:ext cx="6172200" cy="3181622"/>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3">
            <a:extLst>
              <a:ext uri="{FF2B5EF4-FFF2-40B4-BE49-F238E27FC236}">
                <a16:creationId xmlns:a16="http://schemas.microsoft.com/office/drawing/2014/main" id="{FD650718-83C4-47CC-88BD-21F3E078CC5B}"/>
              </a:ext>
            </a:extLst>
          </p:cNvPr>
          <p:cNvSpPr>
            <a:spLocks noGrp="1"/>
          </p:cNvSpPr>
          <p:nvPr>
            <p:ph idx="1"/>
          </p:nvPr>
        </p:nvSpPr>
        <p:spPr>
          <a:xfrm>
            <a:off x="332656" y="323528"/>
            <a:ext cx="6172200" cy="309634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0" indent="0">
              <a:buNone/>
              <a:defRPr/>
            </a:pPr>
            <a:r>
              <a:rPr lang="en-GB" sz="1200" u="sng" dirty="0">
                <a:solidFill>
                  <a:schemeClr val="tx1"/>
                </a:solidFill>
                <a:latin typeface="Gadugi" panose="020B0502040204020203" pitchFamily="34" charset="0"/>
                <a:cs typeface="Calibri"/>
              </a:rPr>
              <a:t>3. The Constitution  </a:t>
            </a:r>
            <a:r>
              <a:rPr lang="en-GB" sz="900" dirty="0">
                <a:solidFill>
                  <a:schemeClr val="tx1"/>
                </a:solidFill>
                <a:latin typeface="Gadugi" panose="020B0502040204020203" pitchFamily="34" charset="0"/>
                <a:cs typeface="Calibri"/>
              </a:rPr>
              <a:t>(</a:t>
            </a:r>
            <a:r>
              <a:rPr lang="en-GB" sz="900" i="1" dirty="0">
                <a:solidFill>
                  <a:schemeClr val="tx1"/>
                </a:solidFill>
                <a:latin typeface="Gadugi" panose="020B0502040204020203" pitchFamily="34" charset="0"/>
                <a:cs typeface="Calibri"/>
              </a:rPr>
              <a:t>Bronze)</a:t>
            </a:r>
            <a:endParaRPr lang="en-GB" sz="900" u="sng" dirty="0">
              <a:solidFill>
                <a:schemeClr val="tx1"/>
              </a:solidFill>
              <a:latin typeface="Gadugi" panose="020B0502040204020203" pitchFamily="34" charset="0"/>
              <a:cs typeface="Calibri"/>
            </a:endParaRPr>
          </a:p>
          <a:p>
            <a:pPr marL="0" indent="0">
              <a:buNone/>
              <a:defRPr/>
            </a:pPr>
            <a:endParaRPr lang="en-GB" sz="1200" u="sng" dirty="0">
              <a:solidFill>
                <a:schemeClr val="tx1"/>
              </a:solidFill>
              <a:latin typeface="Gadugi" panose="020B0502040204020203" pitchFamily="34" charset="0"/>
              <a:cs typeface="Calibri"/>
            </a:endParaRPr>
          </a:p>
          <a:p>
            <a:pPr algn="ctr">
              <a:defRPr/>
            </a:pPr>
            <a:endParaRPr lang="en-GB" sz="1200" u="sng"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Read page 8-9 in the booklet.</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Write a definition of the following words: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Constitution</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Uncodified constitution</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Codified constitution</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Parliamentary sovereignty</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Devolution</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The Human Rights Act</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The European Union</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The UK Supreme Court</a:t>
            </a:r>
          </a:p>
          <a:p>
            <a:pPr>
              <a:defRPr/>
            </a:pPr>
            <a:r>
              <a:rPr lang="en-GB" sz="1200" dirty="0">
                <a:solidFill>
                  <a:schemeClr val="tx1"/>
                </a:solidFill>
                <a:latin typeface="Gadugi" panose="020B0502040204020203" pitchFamily="34" charset="0"/>
                <a:cs typeface="Calibri"/>
              </a:rPr>
              <a:t>	</a:t>
            </a:r>
          </a:p>
        </p:txBody>
      </p:sp>
      <p:sp>
        <p:nvSpPr>
          <p:cNvPr id="5" name="Rectangle 4"/>
          <p:cNvSpPr/>
          <p:nvPr/>
        </p:nvSpPr>
        <p:spPr>
          <a:xfrm>
            <a:off x="620688" y="5364088"/>
            <a:ext cx="5256584" cy="1569660"/>
          </a:xfrm>
          <a:prstGeom prst="rect">
            <a:avLst/>
          </a:prstGeom>
        </p:spPr>
        <p:txBody>
          <a:bodyPr wrap="square">
            <a:spAutoFit/>
          </a:bodyPr>
          <a:lstStyle/>
          <a:p>
            <a:pPr>
              <a:defRPr/>
            </a:pPr>
            <a:r>
              <a:rPr lang="en-GB" sz="1200" u="sng" dirty="0">
                <a:latin typeface="Gadugi" panose="020B0502040204020203" pitchFamily="34" charset="0"/>
                <a:cs typeface="Calibri"/>
              </a:rPr>
              <a:t>4. The constitution: The EU </a:t>
            </a:r>
            <a:r>
              <a:rPr lang="en-GB" sz="1200" dirty="0">
                <a:latin typeface="Gadugi" panose="020B0502040204020203" pitchFamily="34" charset="0"/>
                <a:cs typeface="Calibri"/>
              </a:rPr>
              <a:t>(</a:t>
            </a:r>
            <a:r>
              <a:rPr lang="en-GB" sz="900" i="1" dirty="0">
                <a:latin typeface="Gadugi" panose="020B0502040204020203" pitchFamily="34" charset="0"/>
                <a:cs typeface="Calibri"/>
              </a:rPr>
              <a:t>Bronze)</a:t>
            </a:r>
            <a:endParaRPr lang="en-GB" sz="900" u="sng" dirty="0">
              <a:latin typeface="Gadugi" panose="020B0502040204020203" pitchFamily="34" charset="0"/>
              <a:cs typeface="Calibri"/>
            </a:endParaRPr>
          </a:p>
          <a:p>
            <a:pPr>
              <a:defRPr/>
            </a:pPr>
            <a:endParaRPr lang="en-GB" sz="1200" u="sng" dirty="0">
              <a:latin typeface="Gadugi" panose="020B0502040204020203" pitchFamily="34" charset="0"/>
              <a:cs typeface="Calibri"/>
            </a:endParaRPr>
          </a:p>
          <a:p>
            <a:pPr algn="ctr">
              <a:defRPr/>
            </a:pPr>
            <a:r>
              <a:rPr lang="en-GB" sz="1200" u="sng" dirty="0">
                <a:latin typeface="Gadugi" panose="020B0502040204020203" pitchFamily="34" charset="0"/>
                <a:cs typeface="Calibri"/>
              </a:rPr>
              <a:t> </a:t>
            </a:r>
          </a:p>
          <a:p>
            <a:pPr marL="171450" indent="-171450">
              <a:buFont typeface="Arial" panose="020B0604020202020204" pitchFamily="34" charset="0"/>
              <a:buChar char="•"/>
              <a:defRPr/>
            </a:pPr>
            <a:r>
              <a:rPr lang="en-GB" sz="1200" dirty="0">
                <a:latin typeface="Gadugi" panose="020B0502040204020203" pitchFamily="34" charset="0"/>
                <a:cs typeface="Calibri"/>
              </a:rPr>
              <a:t>Read page 10-11 in the booklet.</a:t>
            </a:r>
          </a:p>
          <a:p>
            <a:pPr marL="171450" indent="-171450">
              <a:buFont typeface="Arial" panose="020B0604020202020204" pitchFamily="34" charset="0"/>
              <a:buChar char="•"/>
              <a:defRPr/>
            </a:pPr>
            <a:endParaRPr lang="en-GB" sz="1200" dirty="0">
              <a:latin typeface="Gadugi" panose="020B0502040204020203" pitchFamily="34" charset="0"/>
              <a:cs typeface="Calibri"/>
            </a:endParaRPr>
          </a:p>
          <a:p>
            <a:pPr marL="171450" indent="-171450">
              <a:buFont typeface="Arial" panose="020B0604020202020204" pitchFamily="34" charset="0"/>
              <a:buChar char="•"/>
              <a:defRPr/>
            </a:pPr>
            <a:r>
              <a:rPr lang="en-GB" sz="1200" dirty="0">
                <a:latin typeface="Gadugi" panose="020B0502040204020203" pitchFamily="34" charset="0"/>
                <a:cs typeface="Calibri"/>
              </a:rPr>
              <a:t>Create a timeline of the major dates and events of the UK’s relationship with the European Union, from joining back in 1973 up to the present day. </a:t>
            </a:r>
          </a:p>
        </p:txBody>
      </p:sp>
    </p:spTree>
    <p:extLst>
      <p:ext uri="{BB962C8B-B14F-4D97-AF65-F5344CB8AC3E}">
        <p14:creationId xmlns:p14="http://schemas.microsoft.com/office/powerpoint/2010/main" val="1042606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3FC0E9D4-4680-4953-91D3-87D762AE3213}"/>
              </a:ext>
            </a:extLst>
          </p:cNvPr>
          <p:cNvSpPr/>
          <p:nvPr/>
        </p:nvSpPr>
        <p:spPr>
          <a:xfrm>
            <a:off x="260648" y="1115616"/>
            <a:ext cx="6408738" cy="763284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GB" sz="1200" u="sng" dirty="0">
                <a:solidFill>
                  <a:schemeClr val="tx1"/>
                </a:solidFill>
                <a:latin typeface="Gadugi" panose="020B0502040204020203" pitchFamily="34" charset="0"/>
                <a:cs typeface="Calibri"/>
              </a:rPr>
              <a:t>5. Parliament </a:t>
            </a:r>
            <a:r>
              <a:rPr lang="en-GB" sz="900" dirty="0">
                <a:solidFill>
                  <a:schemeClr val="tx1"/>
                </a:solidFill>
                <a:latin typeface="Gadugi" panose="020B0502040204020203" pitchFamily="34" charset="0"/>
                <a:cs typeface="Calibri"/>
              </a:rPr>
              <a:t>(</a:t>
            </a:r>
            <a:r>
              <a:rPr lang="en-GB" sz="900" i="1" dirty="0">
                <a:solidFill>
                  <a:schemeClr val="tx1"/>
                </a:solidFill>
                <a:latin typeface="Gadugi" panose="020B0502040204020203" pitchFamily="34" charset="0"/>
                <a:cs typeface="Calibri"/>
              </a:rPr>
              <a:t>Bronze)</a:t>
            </a:r>
            <a:endParaRPr lang="en-GB" sz="900" u="sng" dirty="0">
              <a:solidFill>
                <a:schemeClr val="tx1"/>
              </a:solidFill>
              <a:latin typeface="Gadugi" panose="020B0502040204020203" pitchFamily="34" charset="0"/>
              <a:cs typeface="Calibri"/>
            </a:endParaRPr>
          </a:p>
          <a:p>
            <a:pPr>
              <a:defRPr/>
            </a:pPr>
            <a:endParaRPr lang="en-GB" sz="1200" u="sng" dirty="0">
              <a:solidFill>
                <a:schemeClr val="tx1"/>
              </a:solidFill>
              <a:latin typeface="Gadugi" panose="020B0502040204020203" pitchFamily="34" charset="0"/>
              <a:cs typeface="Calibri"/>
            </a:endParaRPr>
          </a:p>
          <a:p>
            <a:pPr algn="ctr">
              <a:defRPr/>
            </a:pPr>
            <a:endParaRPr lang="en-GB" sz="1200" u="sng"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Read page 12-17 in the booklet.</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Write a definition of the following words:</a:t>
            </a:r>
          </a:p>
          <a:p>
            <a:pPr>
              <a:defRPr/>
            </a:pPr>
            <a:endParaRPr lang="en-GB" sz="1200" dirty="0">
              <a:solidFill>
                <a:schemeClr val="tx1"/>
              </a:solidFill>
              <a:latin typeface="Gadugi" panose="020B0502040204020203" pitchFamily="34" charset="0"/>
              <a:cs typeface="Calibri"/>
            </a:endParaRP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Bicameral legislature</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House of Commons		</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House of Lords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Monarch</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Legislation</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Scrutiny</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Representation</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Two-House system</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Bills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The Queen’s Speech</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Select Committees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General Committees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Public Bills Committee</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Grand Committees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Liaison Committee</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Prime Minister's Questions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Ministerial Questions</a:t>
            </a:r>
          </a:p>
          <a:p>
            <a:pPr marL="628650" lvl="1" indent="-171450">
              <a:buFont typeface="Wingdings" panose="05000000000000000000" pitchFamily="2" charset="2"/>
              <a:buChar char="v"/>
              <a:defRPr/>
            </a:pPr>
            <a:endParaRPr lang="en-GB" sz="1200"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What role does the monarch have in our Parliament?</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What is the benefit of a two-House system?</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What is the key role of the committees?</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What is the main different between the House of Commons and the House of Lords?</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Who do MPs represent?</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What is the difference between the Executive and the Legislature?</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How in the UK system of government do these over-lap? (Clue: this is called Fusion of Power)</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What is the major problem with the House of Lords in terms of democracy?</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What are the pros and cons of having an unelected second chamber?</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Who would you nominate as a Life Peer and why?</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High Court Judges also used to sit in the House of Lords: where do they now sit? Why do you think it was important to separate them from the work of the House of Lords?</a:t>
            </a:r>
          </a:p>
          <a:p>
            <a:pPr marL="171450" indent="-171450">
              <a:buFont typeface="Arial" panose="020B0604020202020204" pitchFamily="34" charset="0"/>
              <a:buChar char="•"/>
              <a:defRPr/>
            </a:pPr>
            <a:endParaRPr lang="en-GB" sz="1200"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endParaRPr lang="en-GB" sz="1200" dirty="0">
              <a:solidFill>
                <a:schemeClr val="tx1"/>
              </a:solidFill>
              <a:latin typeface="Calibri"/>
              <a:cs typeface="Calibri"/>
            </a:endParaRPr>
          </a:p>
          <a:p>
            <a:pPr lvl="1">
              <a:defRPr/>
            </a:pPr>
            <a:endParaRPr lang="en-GB" sz="1200" dirty="0">
              <a:solidFill>
                <a:schemeClr val="tx1"/>
              </a:solidFill>
              <a:latin typeface="Calibri"/>
              <a:cs typeface="Calibri"/>
            </a:endParaRPr>
          </a:p>
          <a:p>
            <a:pPr>
              <a:defRPr/>
            </a:pPr>
            <a:endParaRPr lang="en-GB" sz="1200" dirty="0">
              <a:solidFill>
                <a:schemeClr val="tx1"/>
              </a:solidFill>
              <a:latin typeface="Calibri"/>
              <a:cs typeface="Calibri"/>
            </a:endParaRPr>
          </a:p>
          <a:p>
            <a:pPr marL="171450" indent="-171450">
              <a:buFont typeface="Arial" panose="020B0604020202020204" pitchFamily="34" charset="0"/>
              <a:buChar char="•"/>
              <a:defRPr/>
            </a:pPr>
            <a:endParaRPr lang="en-GB" sz="1200" dirty="0">
              <a:solidFill>
                <a:schemeClr val="tx1"/>
              </a:solidFill>
              <a:latin typeface="Calibri"/>
              <a:cs typeface="Calibri"/>
            </a:endParaRPr>
          </a:p>
        </p:txBody>
      </p:sp>
      <p:sp>
        <p:nvSpPr>
          <p:cNvPr id="14340" name="TextBox 3">
            <a:extLst>
              <a:ext uri="{FF2B5EF4-FFF2-40B4-BE49-F238E27FC236}">
                <a16:creationId xmlns:a16="http://schemas.microsoft.com/office/drawing/2014/main" id="{37AABB3C-A788-4640-9EE3-3268F7D94D4E}"/>
              </a:ext>
            </a:extLst>
          </p:cNvPr>
          <p:cNvSpPr txBox="1">
            <a:spLocks noChangeArrowheads="1"/>
          </p:cNvSpPr>
          <p:nvPr/>
        </p:nvSpPr>
        <p:spPr bwMode="auto">
          <a:xfrm>
            <a:off x="3933056" y="2411760"/>
            <a:ext cx="2376487"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 typeface="Wingdings" panose="05000000000000000000" pitchFamily="2" charset="2"/>
              <a:buChar char="v"/>
            </a:pPr>
            <a:r>
              <a:rPr lang="en-GB" altLang="en-US" sz="1200" dirty="0">
                <a:latin typeface="Gadugi" panose="020B0502040204020203" pitchFamily="34" charset="0"/>
                <a:cs typeface="Calibri"/>
              </a:rPr>
              <a:t>Constituents</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MPs</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Government Minister</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Backbencher</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The Executive</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Government</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Opposition</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Cabinet</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Speaker</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The Legislature</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Crossbenchers</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Lord Speaker</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House of Lords Act 1999</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Hereditary Peers</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Life Peers</a:t>
            </a:r>
          </a:p>
          <a:p>
            <a:pPr>
              <a:spcBef>
                <a:spcPct val="0"/>
              </a:spcBef>
              <a:buFont typeface="Wingdings" panose="05000000000000000000" pitchFamily="2" charset="2"/>
              <a:buChar char="v"/>
            </a:pPr>
            <a:r>
              <a:rPr lang="en-GB" altLang="en-US" sz="1200" dirty="0">
                <a:latin typeface="Gadugi" panose="020B0502040204020203" pitchFamily="34" charset="0"/>
                <a:cs typeface="Calibri"/>
              </a:rPr>
              <a:t>Peers Spiritual</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3C5813AB-B518-455D-AD53-0BBBD54AE6CB}"/>
              </a:ext>
            </a:extLst>
          </p:cNvPr>
          <p:cNvSpPr/>
          <p:nvPr/>
        </p:nvSpPr>
        <p:spPr>
          <a:xfrm>
            <a:off x="188640" y="1043608"/>
            <a:ext cx="6408737" cy="62642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GB" sz="1400" u="sng" dirty="0">
                <a:solidFill>
                  <a:schemeClr val="tx1"/>
                </a:solidFill>
                <a:latin typeface="Calibri"/>
                <a:cs typeface="Calibri"/>
              </a:rPr>
              <a:t>6</a:t>
            </a:r>
            <a:r>
              <a:rPr lang="en-GB" sz="1200" u="sng" dirty="0">
                <a:solidFill>
                  <a:schemeClr val="tx1"/>
                </a:solidFill>
                <a:latin typeface="Gadugi" panose="020B0502040204020203" pitchFamily="34" charset="0"/>
                <a:cs typeface="Calibri"/>
              </a:rPr>
              <a:t>. Legislation: Making New Laws </a:t>
            </a:r>
            <a:r>
              <a:rPr lang="en-GB" sz="900" i="1" dirty="0">
                <a:solidFill>
                  <a:schemeClr val="tx1"/>
                </a:solidFill>
                <a:latin typeface="Gadugi" panose="020B0502040204020203" pitchFamily="34" charset="0"/>
                <a:cs typeface="Calibri"/>
              </a:rPr>
              <a:t>(Silver)</a:t>
            </a:r>
            <a:endParaRPr lang="en-GB" sz="1200" u="sng" dirty="0">
              <a:solidFill>
                <a:schemeClr val="tx1"/>
              </a:solidFill>
              <a:latin typeface="Gadugi" panose="020B0502040204020203" pitchFamily="34" charset="0"/>
              <a:cs typeface="Calibri"/>
            </a:endParaRPr>
          </a:p>
          <a:p>
            <a:pPr algn="ctr">
              <a:defRPr/>
            </a:pPr>
            <a:endParaRPr lang="en-GB" sz="1200" u="sng"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Read page 12-17 in the booklet.</a:t>
            </a: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Write a definition of the following words:</a:t>
            </a:r>
          </a:p>
          <a:p>
            <a:pPr marL="171450" indent="-171450">
              <a:buFont typeface="Arial" panose="020B0604020202020204" pitchFamily="34" charset="0"/>
              <a:buChar char="•"/>
              <a:defRPr/>
            </a:pPr>
            <a:endParaRPr lang="en-GB" sz="1200" dirty="0">
              <a:solidFill>
                <a:schemeClr val="tx1"/>
              </a:solidFill>
              <a:latin typeface="Gadugi" panose="020B0502040204020203" pitchFamily="34" charset="0"/>
              <a:cs typeface="Calibri"/>
            </a:endParaRP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Public Bills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Government Bills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Private Members Bills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Manifesto</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Amendments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Division</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Filibuster</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Free Vote</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Green Paper</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Motion</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Ping-Pong</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Tellers</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Wash-up</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White Paper</a:t>
            </a:r>
          </a:p>
          <a:p>
            <a:pPr marL="628650" lvl="1" indent="-171450">
              <a:buFont typeface="Wingdings" panose="05000000000000000000" pitchFamily="2" charset="2"/>
              <a:buChar char="v"/>
              <a:defRPr/>
            </a:pPr>
            <a:endParaRPr lang="en-GB" sz="1200"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Play the following game: </a:t>
            </a:r>
            <a:r>
              <a:rPr lang="en-GB" sz="1200" dirty="0">
                <a:hlinkClick r:id="rId3"/>
              </a:rPr>
              <a:t>https://learning.parliament.uk/resources/mp-for-a-week/</a:t>
            </a:r>
            <a:endParaRPr lang="en-GB" sz="1200" dirty="0"/>
          </a:p>
          <a:p>
            <a:pPr marL="171450" indent="-171450">
              <a:buFont typeface="Arial" panose="020B0604020202020204" pitchFamily="34" charset="0"/>
              <a:buChar char="•"/>
              <a:defRPr/>
            </a:pPr>
            <a:endParaRPr lang="en-GB" sz="1200"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200" dirty="0">
                <a:solidFill>
                  <a:schemeClr val="tx1"/>
                </a:solidFill>
                <a:latin typeface="Gadugi" panose="020B0502040204020203" pitchFamily="34" charset="0"/>
                <a:cs typeface="Calibri"/>
              </a:rPr>
              <a:t>Answer the following questions:</a:t>
            </a:r>
          </a:p>
          <a:p>
            <a:pPr marL="171450" indent="-171450">
              <a:buFont typeface="Arial" panose="020B0604020202020204" pitchFamily="34" charset="0"/>
              <a:buChar char="•"/>
              <a:defRPr/>
            </a:pPr>
            <a:endParaRPr lang="en-GB" sz="1200" dirty="0">
              <a:solidFill>
                <a:schemeClr val="tx1"/>
              </a:solidFill>
              <a:latin typeface="Gadugi" panose="020B0502040204020203" pitchFamily="34" charset="0"/>
              <a:cs typeface="Calibri"/>
            </a:endParaRP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What one law would you make and why?</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How would you enforce the law?</a:t>
            </a:r>
          </a:p>
          <a:p>
            <a:pPr marL="628650" lvl="1" indent="-171450">
              <a:buFont typeface="Wingdings" panose="05000000000000000000" pitchFamily="2" charset="2"/>
              <a:buChar char="v"/>
              <a:defRPr/>
            </a:pPr>
            <a:r>
              <a:rPr lang="en-GB" sz="1200" dirty="0">
                <a:solidFill>
                  <a:schemeClr val="tx1"/>
                </a:solidFill>
                <a:latin typeface="Gadugi" panose="020B0502040204020203" pitchFamily="34" charset="0"/>
                <a:cs typeface="Calibri"/>
              </a:rPr>
              <a:t>What implications might it have for communities in the UK?</a:t>
            </a:r>
          </a:p>
          <a:p>
            <a:pPr marL="628650" lvl="1" indent="-171450">
              <a:buFont typeface="Wingdings" panose="05000000000000000000" pitchFamily="2" charset="2"/>
              <a:buChar char="v"/>
              <a:defRPr/>
            </a:pPr>
            <a:endParaRPr lang="en-GB" sz="1200" dirty="0">
              <a:solidFill>
                <a:schemeClr val="tx1"/>
              </a:solidFill>
              <a:latin typeface="Calibri"/>
              <a:cs typeface="Calibri"/>
            </a:endParaRPr>
          </a:p>
          <a:p>
            <a:pPr>
              <a:defRPr/>
            </a:pPr>
            <a:endParaRPr lang="en-GB" sz="1200" dirty="0">
              <a:solidFill>
                <a:schemeClr val="tx1"/>
              </a:solidFill>
              <a:latin typeface="Calibri"/>
              <a:cs typeface="Calibri"/>
            </a:endParaRPr>
          </a:p>
          <a:p>
            <a:pPr marL="171450" indent="-171450">
              <a:buFont typeface="Arial" panose="020B0604020202020204" pitchFamily="34" charset="0"/>
              <a:buChar char="•"/>
              <a:defRPr/>
            </a:pPr>
            <a:endParaRPr lang="en-GB" sz="1200" dirty="0">
              <a:solidFill>
                <a:schemeClr val="tx1"/>
              </a:solidFill>
              <a:latin typeface="Calibri"/>
              <a:cs typeface="Calibri"/>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1406FBB-CD5F-45F2-A73D-8142BEB8AEB5}"/>
              </a:ext>
            </a:extLst>
          </p:cNvPr>
          <p:cNvSpPr>
            <a:spLocks noGrp="1"/>
          </p:cNvSpPr>
          <p:nvPr>
            <p:ph type="title"/>
          </p:nvPr>
        </p:nvSpPr>
        <p:spPr>
          <a:xfrm>
            <a:off x="378586" y="179512"/>
            <a:ext cx="6172200" cy="461963"/>
          </a:xfrm>
        </p:spPr>
        <p:txBody>
          <a:bodyPr/>
          <a:lstStyle/>
          <a:p>
            <a:br>
              <a:rPr lang="en-GB" altLang="en-US" sz="1800" b="1" dirty="0">
                <a:latin typeface="Gadugi" panose="020B0502040204020203" pitchFamily="34" charset="0"/>
                <a:cs typeface="Calibri"/>
              </a:rPr>
            </a:br>
            <a:r>
              <a:rPr lang="en-GB" altLang="en-US" sz="1800" b="1" dirty="0">
                <a:latin typeface="Gadugi" panose="020B0502040204020203" pitchFamily="34" charset="0"/>
                <a:cs typeface="Calibri"/>
              </a:rPr>
              <a:t>PART TWO: </a:t>
            </a:r>
            <a:br>
              <a:rPr lang="en-GB" altLang="en-US" sz="1800" b="1" dirty="0">
                <a:latin typeface="Gadugi" panose="020B0502040204020203" pitchFamily="34" charset="0"/>
                <a:cs typeface="Calibri"/>
              </a:rPr>
            </a:br>
            <a:r>
              <a:rPr lang="en-GB" altLang="en-US" sz="1800" b="1" dirty="0">
                <a:latin typeface="Gadugi" panose="020B0502040204020203" pitchFamily="34" charset="0"/>
                <a:cs typeface="Calibri"/>
              </a:rPr>
              <a:t>Current Affairs Diary</a:t>
            </a:r>
            <a:br>
              <a:rPr lang="en-GB" altLang="en-US" sz="1800" b="1" dirty="0">
                <a:latin typeface="Gadugi" panose="020B0502040204020203" pitchFamily="34" charset="0"/>
                <a:cs typeface="Calibri"/>
              </a:rPr>
            </a:br>
            <a:r>
              <a:rPr lang="en-GB" altLang="en-US" sz="1200" b="1" i="1" dirty="0">
                <a:latin typeface="Gadugi" panose="020B0502040204020203" pitchFamily="34" charset="0"/>
                <a:cs typeface="Calibri"/>
              </a:rPr>
              <a:t>(GOLD</a:t>
            </a:r>
            <a:r>
              <a:rPr lang="en-GB" altLang="en-US" sz="1800" b="1" dirty="0">
                <a:latin typeface="Gadugi" panose="020B0502040204020203" pitchFamily="34" charset="0"/>
                <a:cs typeface="Calibri"/>
              </a:rPr>
              <a:t>)</a:t>
            </a:r>
          </a:p>
        </p:txBody>
      </p:sp>
      <p:sp>
        <p:nvSpPr>
          <p:cNvPr id="4" name="TextBox 4">
            <a:extLst>
              <a:ext uri="{FF2B5EF4-FFF2-40B4-BE49-F238E27FC236}">
                <a16:creationId xmlns:a16="http://schemas.microsoft.com/office/drawing/2014/main" id="{102D8F4A-F34A-47E7-8134-CAC53C2D0431}"/>
              </a:ext>
            </a:extLst>
          </p:cNvPr>
          <p:cNvSpPr txBox="1">
            <a:spLocks noChangeArrowheads="1"/>
          </p:cNvSpPr>
          <p:nvPr/>
        </p:nvSpPr>
        <p:spPr bwMode="auto">
          <a:xfrm>
            <a:off x="319088" y="1259632"/>
            <a:ext cx="620712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400" dirty="0">
                <a:latin typeface="Gadugi" panose="020B0502040204020203" pitchFamily="34" charset="0"/>
                <a:cs typeface="Calibri"/>
              </a:rPr>
              <a:t>Start your current affairs diary in the summer holidays. You will continue to keep this diary throughout your time studying politics in the sixth form.</a:t>
            </a:r>
          </a:p>
          <a:p>
            <a:pPr>
              <a:defRPr/>
            </a:pPr>
            <a:endParaRPr lang="en-GB" altLang="en-US" sz="1400" dirty="0">
              <a:latin typeface="Gadugi" panose="020B0502040204020203" pitchFamily="34" charset="0"/>
              <a:cs typeface="Calibri"/>
            </a:endParaRPr>
          </a:p>
          <a:p>
            <a:pPr>
              <a:defRPr/>
            </a:pPr>
            <a:r>
              <a:rPr lang="en-GB" altLang="en-US" sz="1400" u="sng" dirty="0">
                <a:latin typeface="Gadugi" panose="020B0502040204020203" pitchFamily="34" charset="0"/>
                <a:cs typeface="Calibri"/>
              </a:rPr>
              <a:t>How to keep a current affairs diary:</a:t>
            </a:r>
          </a:p>
          <a:p>
            <a:pPr>
              <a:defRPr/>
            </a:pPr>
            <a:endParaRPr lang="en-GB" altLang="en-US" sz="1400" dirty="0">
              <a:latin typeface="Gadugi" panose="020B0502040204020203" pitchFamily="34" charset="0"/>
              <a:cs typeface="Calibri"/>
            </a:endParaRPr>
          </a:p>
          <a:p>
            <a:pPr marL="228600" indent="-228600">
              <a:buFontTx/>
              <a:buAutoNum type="arabicPeriod"/>
              <a:defRPr/>
            </a:pPr>
            <a:r>
              <a:rPr lang="en-GB" altLang="en-US" sz="1400" dirty="0">
                <a:latin typeface="Gadugi" panose="020B0502040204020203" pitchFamily="34" charset="0"/>
                <a:cs typeface="Calibri"/>
              </a:rPr>
              <a:t>Each morning, listen to, watch or read what is going on in the country and make a list of the top three news stories. Look at one of the internet news sites and/or spending some time each day in the school library or at home looking at a newspaper.</a:t>
            </a:r>
          </a:p>
          <a:p>
            <a:pPr marL="228600" indent="-228600">
              <a:buFontTx/>
              <a:buAutoNum type="arabicPeriod"/>
              <a:defRPr/>
            </a:pPr>
            <a:r>
              <a:rPr lang="en-GB" altLang="en-US" sz="1400" dirty="0">
                <a:latin typeface="Gadugi" panose="020B0502040204020203" pitchFamily="34" charset="0"/>
                <a:cs typeface="Calibri"/>
              </a:rPr>
              <a:t>In your diary make a list of the top three stories, including a brief outline of what has happened.</a:t>
            </a:r>
          </a:p>
          <a:p>
            <a:pPr marL="228600" indent="-228600">
              <a:buFontTx/>
              <a:buAutoNum type="arabicPeriod"/>
              <a:defRPr/>
            </a:pPr>
            <a:r>
              <a:rPr lang="en-GB" altLang="en-US" sz="1400" dirty="0">
                <a:latin typeface="Gadugi" panose="020B0502040204020203" pitchFamily="34" charset="0"/>
                <a:cs typeface="Calibri"/>
              </a:rPr>
              <a:t>At the end of each week you must select one of these stories and write a short editorial on it. This should include:</a:t>
            </a:r>
          </a:p>
          <a:p>
            <a:pPr marL="914400" lvl="1" indent="-171450">
              <a:buFont typeface="Arial" panose="020B0604020202020204" pitchFamily="34" charset="0"/>
              <a:buChar char="•"/>
              <a:defRPr/>
            </a:pPr>
            <a:r>
              <a:rPr lang="en-US" sz="1400" dirty="0">
                <a:latin typeface="Gadugi" panose="020B0502040204020203" pitchFamily="34" charset="0"/>
                <a:cs typeface="Calibri"/>
              </a:rPr>
              <a:t>An objective explanation of the issue. How it has progressed across the week.</a:t>
            </a:r>
          </a:p>
          <a:p>
            <a:pPr marL="914400" lvl="1" indent="-171450">
              <a:buFont typeface="Arial" panose="020B0604020202020204" pitchFamily="34" charset="0"/>
              <a:buChar char="•"/>
              <a:defRPr/>
            </a:pPr>
            <a:r>
              <a:rPr lang="en-US" sz="1400" dirty="0">
                <a:latin typeface="Gadugi" panose="020B0502040204020203" pitchFamily="34" charset="0"/>
                <a:cs typeface="Calibri"/>
              </a:rPr>
              <a:t>Opinions from different viewpoints.</a:t>
            </a:r>
          </a:p>
          <a:p>
            <a:pPr marL="914400" lvl="1" indent="-171450">
              <a:buFont typeface="Arial" panose="020B0604020202020204" pitchFamily="34" charset="0"/>
              <a:buChar char="•"/>
              <a:defRPr/>
            </a:pPr>
            <a:r>
              <a:rPr lang="en-US" sz="1400" dirty="0">
                <a:latin typeface="Gadugi" panose="020B0502040204020203" pitchFamily="34" charset="0"/>
                <a:cs typeface="Calibri"/>
              </a:rPr>
              <a:t>Your opinion – including where applicable alternative solutions to the problem or issue being </a:t>
            </a:r>
            <a:r>
              <a:rPr lang="en-US" sz="1400" dirty="0" err="1">
                <a:latin typeface="Gadugi" panose="020B0502040204020203" pitchFamily="34" charset="0"/>
                <a:cs typeface="Calibri"/>
              </a:rPr>
              <a:t>criticised</a:t>
            </a:r>
            <a:r>
              <a:rPr lang="en-US" sz="1400" dirty="0">
                <a:latin typeface="Gadugi" panose="020B0502040204020203" pitchFamily="34" charset="0"/>
                <a:cs typeface="Calibri"/>
              </a:rPr>
              <a:t>. </a:t>
            </a:r>
          </a:p>
          <a:p>
            <a:pPr lvl="1" indent="0">
              <a:defRPr/>
            </a:pPr>
            <a:endParaRPr lang="en-US" sz="1200" dirty="0">
              <a:latin typeface="Calibri"/>
              <a:cs typeface="Calibri"/>
            </a:endParaRPr>
          </a:p>
        </p:txBody>
      </p:sp>
      <p:sp>
        <p:nvSpPr>
          <p:cNvPr id="2" name="Rectangle 1">
            <a:extLst>
              <a:ext uri="{FF2B5EF4-FFF2-40B4-BE49-F238E27FC236}">
                <a16:creationId xmlns:a16="http://schemas.microsoft.com/office/drawing/2014/main" id="{E2A1C252-C60E-4EB4-B9A5-F236A8349058}"/>
              </a:ext>
            </a:extLst>
          </p:cNvPr>
          <p:cNvSpPr/>
          <p:nvPr/>
        </p:nvSpPr>
        <p:spPr>
          <a:xfrm>
            <a:off x="476672" y="5796136"/>
            <a:ext cx="5954712" cy="28803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ct val="150000"/>
              </a:lnSpc>
              <a:defRPr/>
            </a:pPr>
            <a:r>
              <a:rPr lang="en-GB" sz="1400" b="1" dirty="0">
                <a:solidFill>
                  <a:schemeClr val="tx1"/>
                </a:solidFill>
                <a:latin typeface="Gadugi" panose="020B0502040204020203" pitchFamily="34" charset="0"/>
                <a:cs typeface="Calibri"/>
              </a:rPr>
              <a:t>What you need to bring with you in September:</a:t>
            </a:r>
          </a:p>
          <a:p>
            <a:pPr>
              <a:lnSpc>
                <a:spcPct val="150000"/>
              </a:lnSpc>
              <a:defRPr/>
            </a:pPr>
            <a:endParaRPr lang="en-GB" sz="1400" dirty="0">
              <a:solidFill>
                <a:schemeClr val="tx1"/>
              </a:solidFill>
              <a:latin typeface="Gadugi" panose="020B0502040204020203" pitchFamily="34" charset="0"/>
              <a:cs typeface="Calibri"/>
            </a:endParaRPr>
          </a:p>
          <a:p>
            <a:pPr marL="171450" indent="-171450">
              <a:buFont typeface="Arial" panose="020B0604020202020204" pitchFamily="34" charset="0"/>
              <a:buChar char="•"/>
              <a:defRPr/>
            </a:pPr>
            <a:r>
              <a:rPr lang="en-GB" sz="1400" dirty="0">
                <a:solidFill>
                  <a:schemeClr val="tx1"/>
                </a:solidFill>
                <a:latin typeface="Gadugi" panose="020B0502040204020203" pitchFamily="34" charset="0"/>
                <a:cs typeface="Calibri"/>
              </a:rPr>
              <a:t>Your completed work on all the sections. </a:t>
            </a:r>
          </a:p>
          <a:p>
            <a:pPr marL="171450" indent="-171450">
              <a:buFont typeface="Arial" panose="020B0604020202020204" pitchFamily="34" charset="0"/>
              <a:buChar char="•"/>
              <a:defRPr/>
            </a:pPr>
            <a:r>
              <a:rPr lang="en-GB" sz="1400" dirty="0">
                <a:solidFill>
                  <a:schemeClr val="tx1"/>
                </a:solidFill>
                <a:latin typeface="Gadugi" panose="020B0502040204020203" pitchFamily="34" charset="0"/>
                <a:cs typeface="Calibri"/>
              </a:rPr>
              <a:t>Your up-to-date current affairs diary</a:t>
            </a:r>
          </a:p>
          <a:p>
            <a:pPr marL="171450" indent="-171450">
              <a:buFont typeface="Arial" panose="020B0604020202020204" pitchFamily="34" charset="0"/>
              <a:buChar char="•"/>
              <a:defRPr/>
            </a:pPr>
            <a:r>
              <a:rPr lang="en-GB" sz="1400" dirty="0">
                <a:solidFill>
                  <a:schemeClr val="tx1"/>
                </a:solidFill>
                <a:latin typeface="Gadugi" panose="020B0502040204020203" pitchFamily="34" charset="0"/>
                <a:cs typeface="Calibri"/>
              </a:rPr>
              <a:t>A lever-arch folder set up with dividers to cover all the units you will be studying.</a:t>
            </a:r>
          </a:p>
          <a:p>
            <a:pPr marL="171450" indent="-171450">
              <a:buFont typeface="Arial" panose="020B0604020202020204" pitchFamily="34" charset="0"/>
              <a:buChar char="•"/>
              <a:defRPr/>
            </a:pPr>
            <a:endParaRPr lang="en-GB" sz="1400" dirty="0">
              <a:solidFill>
                <a:schemeClr val="tx1"/>
              </a:solidFill>
              <a:latin typeface="Gadugi" panose="020B0502040204020203" pitchFamily="34" charset="0"/>
              <a:cs typeface="Calibri"/>
            </a:endParaRPr>
          </a:p>
          <a:p>
            <a:pPr>
              <a:defRPr/>
            </a:pPr>
            <a:endParaRPr lang="en-GB" sz="1400" dirty="0">
              <a:solidFill>
                <a:schemeClr val="tx1"/>
              </a:solidFill>
              <a:latin typeface="Gadugi" panose="020B0502040204020203" pitchFamily="34" charset="0"/>
              <a:cs typeface="Calibri"/>
            </a:endParaRPr>
          </a:p>
          <a:p>
            <a:pPr>
              <a:defRPr/>
            </a:pPr>
            <a:r>
              <a:rPr lang="en-GB" sz="1400" dirty="0">
                <a:solidFill>
                  <a:schemeClr val="tx1"/>
                </a:solidFill>
                <a:latin typeface="Gadugi" panose="020B0502040204020203" pitchFamily="34" charset="0"/>
                <a:cs typeface="Calibri"/>
              </a:rPr>
              <a:t>We very much look forward to meeting you all in September.!</a:t>
            </a:r>
          </a:p>
          <a:p>
            <a:pPr>
              <a:defRPr/>
            </a:pPr>
            <a:endParaRPr lang="en-GB" sz="1400" u="sng" dirty="0">
              <a:solidFill>
                <a:schemeClr val="tx1"/>
              </a:solidFill>
              <a:latin typeface="Gadugi" panose="020B0502040204020203" pitchFamily="34" charset="0"/>
              <a:cs typeface="Calibri"/>
            </a:endParaRPr>
          </a:p>
          <a:p>
            <a:pPr>
              <a:defRPr/>
            </a:pPr>
            <a:r>
              <a:rPr lang="en-GB" sz="1400" dirty="0">
                <a:solidFill>
                  <a:schemeClr val="tx1"/>
                </a:solidFill>
                <a:latin typeface="Gadugi" panose="020B0502040204020203" pitchFamily="34" charset="0"/>
                <a:cs typeface="Calibri"/>
              </a:rPr>
              <a:t>Mrs Rowden-Knowles and Mr Brown</a:t>
            </a:r>
            <a:endParaRPr lang="en-GB" sz="1400" dirty="0">
              <a:solidFill>
                <a:schemeClr val="tx1"/>
              </a:solidFill>
              <a:latin typeface="Calibri"/>
              <a:cs typeface="Calibri"/>
            </a:endParaRPr>
          </a:p>
          <a:p>
            <a:pPr>
              <a:defRPr/>
            </a:pPr>
            <a:endParaRPr lang="en-GB" sz="1200" u="sng" dirty="0">
              <a:solidFill>
                <a:schemeClr val="tx1"/>
              </a:solidFill>
              <a:latin typeface="Calibri"/>
              <a:cs typeface="Calibri"/>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6E21A41DCC24F499FA1A7828CDC42BD" ma:contentTypeVersion="6" ma:contentTypeDescription="Create a new document." ma:contentTypeScope="" ma:versionID="631671dd790c05b95e7ce43b863b8ad4">
  <xsd:schema xmlns:xsd="http://www.w3.org/2001/XMLSchema" xmlns:xs="http://www.w3.org/2001/XMLSchema" xmlns:p="http://schemas.microsoft.com/office/2006/metadata/properties" xmlns:ns2="8fd59d06-77cc-42d3-a698-09e3ef3e0222" targetNamespace="http://schemas.microsoft.com/office/2006/metadata/properties" ma:root="true" ma:fieldsID="39933d3be53760899e0d1f4d65486d00" ns2:_="">
    <xsd:import namespace="8fd59d06-77cc-42d3-a698-09e3ef3e02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d59d06-77cc-42d3-a698-09e3ef3e02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5B4CF9-DDE5-4714-8A9E-655090BCD35D}">
  <ds:schemaRefs>
    <ds:schemaRef ds:uri="http://schemas.microsoft.com/sharepoint/v3/contenttype/forms"/>
  </ds:schemaRefs>
</ds:datastoreItem>
</file>

<file path=customXml/itemProps2.xml><?xml version="1.0" encoding="utf-8"?>
<ds:datastoreItem xmlns:ds="http://schemas.openxmlformats.org/officeDocument/2006/customXml" ds:itemID="{C6C4AE3C-865F-4581-9583-AED773A87E23}">
  <ds:schemaRefs>
    <ds:schemaRef ds:uri="http://purl.org/dc/terms/"/>
    <ds:schemaRef ds:uri="http://purl.org/dc/dcmitype/"/>
    <ds:schemaRef ds:uri="8fd59d06-77cc-42d3-a698-09e3ef3e0222"/>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5E05FE6A-F4C7-4235-BDFB-233376F964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d59d06-77cc-42d3-a698-09e3ef3e0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2203</TotalTime>
  <Words>1255</Words>
  <Application>Microsoft Office PowerPoint</Application>
  <PresentationFormat>On-screen Show (4:3)</PresentationFormat>
  <Paragraphs>232</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Gadugi</vt:lpstr>
      <vt:lpstr>Wingdings</vt:lpstr>
      <vt:lpstr>Default Design</vt:lpstr>
      <vt:lpstr>A Level Politics</vt:lpstr>
      <vt:lpstr>Welcome to A Level Politics </vt:lpstr>
      <vt:lpstr>PowerPoint Presentation</vt:lpstr>
      <vt:lpstr>HOW WILL YOU BE SUCCESSFUL IN A LEVEL POLITICS?</vt:lpstr>
      <vt:lpstr>Politics Induction Programme of Study</vt:lpstr>
      <vt:lpstr>PowerPoint Presentation</vt:lpstr>
      <vt:lpstr>PowerPoint Presentation</vt:lpstr>
      <vt:lpstr>PowerPoint Presentation</vt:lpstr>
      <vt:lpstr> PART TWO:  Current Affairs Diary (GOLD)</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Level Government and Politics</dc:title>
  <dc:creator>Roisin Murray</dc:creator>
  <cp:lastModifiedBy>S Rowden-Knowles</cp:lastModifiedBy>
  <cp:revision>166</cp:revision>
  <cp:lastPrinted>2022-05-26T09:40:58Z</cp:lastPrinted>
  <dcterms:created xsi:type="dcterms:W3CDTF">2009-08-17T11:26:19Z</dcterms:created>
  <dcterms:modified xsi:type="dcterms:W3CDTF">2022-05-26T09:46:58Z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0x01010046E21A41DCC24F499FA1A7828CDC42BD</vt:lpwstr>
  </property>
</Properties>
</file>